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8288000" cy="10287000"/>
  <p:notesSz cx="6858000" cy="9144000"/>
  <p:embeddedFontLst>
    <p:embeddedFont>
      <p:font typeface="Arimo Bold" panose="020B0604020202020204" charset="0"/>
      <p:regular r:id="rId29"/>
    </p:embeddedFont>
    <p:embeddedFont>
      <p:font typeface="Calibri" panose="020F0502020204030204" pitchFamily="34" charset="0"/>
      <p:regular r:id="rId30"/>
      <p:bold r:id="rId31"/>
      <p:italic r:id="rId32"/>
      <p:boldItalic r:id="rId33"/>
    </p:embeddedFont>
    <p:embeddedFont>
      <p:font typeface="Open Sans" panose="020B0604020202020204" charset="0"/>
      <p:regular r:id="rId34"/>
    </p:embeddedFont>
    <p:embeddedFont>
      <p:font typeface="Open Sans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968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028700"/>
            <a:ext cx="16230600" cy="8229600"/>
          </a:xfrm>
          <a:prstGeom prst="rect">
            <a:avLst/>
          </a:prstGeom>
          <a:solidFill>
            <a:srgbClr val="FFFFFF"/>
          </a:solidFill>
        </p:spPr>
      </p:sp>
      <p:grpSp>
        <p:nvGrpSpPr>
          <p:cNvPr id="4" name="Group 4"/>
          <p:cNvGrpSpPr/>
          <p:nvPr/>
        </p:nvGrpSpPr>
        <p:grpSpPr>
          <a:xfrm>
            <a:off x="1922318" y="4000252"/>
            <a:ext cx="14663709" cy="2286496"/>
            <a:chOff x="0" y="0"/>
            <a:chExt cx="19551612" cy="3048661"/>
          </a:xfrm>
        </p:grpSpPr>
        <p:sp>
          <p:nvSpPr>
            <p:cNvPr id="5" name="TextBox 5"/>
            <p:cNvSpPr txBox="1"/>
            <p:nvPr/>
          </p:nvSpPr>
          <p:spPr>
            <a:xfrm>
              <a:off x="0" y="1193796"/>
              <a:ext cx="19551612" cy="896620"/>
            </a:xfrm>
            <a:prstGeom prst="rect">
              <a:avLst/>
            </a:prstGeom>
          </p:spPr>
          <p:txBody>
            <a:bodyPr lIns="0" tIns="0" rIns="0" bIns="0" rtlCol="0" anchor="t">
              <a:spAutoFit/>
            </a:bodyPr>
            <a:lstStyle/>
            <a:p>
              <a:pPr algn="ctr">
                <a:lnSpc>
                  <a:spcPts val="5040"/>
                </a:lnSpc>
              </a:pPr>
              <a:r>
                <a:rPr lang="en-US" sz="4800">
                  <a:solidFill>
                    <a:srgbClr val="6E968E"/>
                  </a:solidFill>
                  <a:latin typeface="Open Sans Bold"/>
                </a:rPr>
                <a:t>ИННОВАЦИИ В УЧЕБНОМ ПРОЦЕССЕ</a:t>
              </a:r>
            </a:p>
          </p:txBody>
        </p:sp>
        <p:sp>
          <p:nvSpPr>
            <p:cNvPr id="6" name="TextBox 6"/>
            <p:cNvSpPr txBox="1"/>
            <p:nvPr/>
          </p:nvSpPr>
          <p:spPr>
            <a:xfrm>
              <a:off x="0" y="-43180"/>
              <a:ext cx="17626407" cy="515620"/>
            </a:xfrm>
            <a:prstGeom prst="rect">
              <a:avLst/>
            </a:prstGeom>
          </p:spPr>
          <p:txBody>
            <a:bodyPr lIns="0" tIns="0" rIns="0" bIns="0" rtlCol="0" anchor="t">
              <a:spAutoFit/>
            </a:bodyPr>
            <a:lstStyle/>
            <a:p>
              <a:pPr algn="ctr">
                <a:lnSpc>
                  <a:spcPts val="3359"/>
                </a:lnSpc>
              </a:pPr>
              <a:r>
                <a:rPr lang="en-US" sz="2400" spc="120">
                  <a:solidFill>
                    <a:srgbClr val="000000"/>
                  </a:solidFill>
                  <a:latin typeface="Open Sans Bold"/>
                </a:rPr>
                <a:t>ЛЕКЦИЯ 3</a:t>
              </a:r>
            </a:p>
          </p:txBody>
        </p:sp>
        <p:sp>
          <p:nvSpPr>
            <p:cNvPr id="7" name="TextBox 7"/>
            <p:cNvSpPr txBox="1"/>
            <p:nvPr/>
          </p:nvSpPr>
          <p:spPr>
            <a:xfrm>
              <a:off x="0" y="2538121"/>
              <a:ext cx="14938953" cy="515620"/>
            </a:xfrm>
            <a:prstGeom prst="rect">
              <a:avLst/>
            </a:prstGeom>
          </p:spPr>
          <p:txBody>
            <a:bodyPr lIns="0" tIns="0" rIns="0" bIns="0" rtlCol="0" anchor="t">
              <a:spAutoFit/>
            </a:bodyPr>
            <a:lstStyle/>
            <a:p>
              <a:pPr algn="l">
                <a:lnSpc>
                  <a:spcPts val="33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ВИДЫ ПЕДАГОГИЧЕСКИХ ТЕХНОЛОГИЙ</a:t>
            </a:r>
          </a:p>
        </p:txBody>
      </p:sp>
      <p:sp>
        <p:nvSpPr>
          <p:cNvPr id="5" name="TextBox 5"/>
          <p:cNvSpPr txBox="1"/>
          <p:nvPr/>
        </p:nvSpPr>
        <p:spPr>
          <a:xfrm>
            <a:off x="3453427" y="3176802"/>
            <a:ext cx="13112774" cy="4070985"/>
          </a:xfrm>
          <a:prstGeom prst="rect">
            <a:avLst/>
          </a:prstGeom>
        </p:spPr>
        <p:txBody>
          <a:bodyPr lIns="0" tIns="0" rIns="0" bIns="0" rtlCol="0" anchor="t">
            <a:spAutoFit/>
          </a:bodyPr>
          <a:lstStyle/>
          <a:p>
            <a:pPr>
              <a:lnSpc>
                <a:spcPts val="2940"/>
              </a:lnSpc>
              <a:spcBef>
                <a:spcPct val="0"/>
              </a:spcBef>
            </a:pPr>
            <a:r>
              <a:rPr lang="en-US" sz="2100" u="sng" spc="63">
                <a:solidFill>
                  <a:srgbClr val="3D5247"/>
                </a:solidFill>
                <a:latin typeface="Open Sans Bold"/>
              </a:rPr>
              <a:t>Технология разноуровневого обучения </a:t>
            </a:r>
            <a:r>
              <a:rPr lang="en-US" sz="2100" spc="63">
                <a:solidFill>
                  <a:srgbClr val="000000"/>
                </a:solidFill>
                <a:latin typeface="Open Sans Bold"/>
              </a:rPr>
              <a:t>— может применяться в сельских некомплектных школах (Дьяченко В. К., 1991). </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модульного обучения</a:t>
            </a:r>
            <a:r>
              <a:rPr lang="en-US" sz="2100" spc="63">
                <a:solidFill>
                  <a:srgbClr val="000000"/>
                </a:solidFill>
                <a:latin typeface="Open Sans Bold"/>
              </a:rPr>
              <a:t> — как методологический принцип может широко использоваться вузовском обучении, но как методический принцип — и</a:t>
            </a:r>
          </a:p>
          <a:p>
            <a:pPr>
              <a:lnSpc>
                <a:spcPts val="2940"/>
              </a:lnSpc>
              <a:spcBef>
                <a:spcPct val="0"/>
              </a:spcBef>
            </a:pPr>
            <a:r>
              <a:rPr lang="en-US" sz="2100" spc="63">
                <a:solidFill>
                  <a:srgbClr val="000000"/>
                </a:solidFill>
                <a:latin typeface="Open Sans Bold"/>
              </a:rPr>
              <a:t>в школьном обучении (Батышев С. Я., 1997). </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концентрированного обучения (</a:t>
            </a:r>
            <a:r>
              <a:rPr lang="en-US" sz="2100" spc="63">
                <a:solidFill>
                  <a:srgbClr val="000000"/>
                </a:solidFill>
                <a:latin typeface="Open Sans Bold"/>
              </a:rPr>
              <a:t>Г. Ибрагимов, 1994) —</a:t>
            </a:r>
          </a:p>
          <a:p>
            <a:pPr>
              <a:lnSpc>
                <a:spcPts val="2940"/>
              </a:lnSpc>
              <a:spcBef>
                <a:spcPct val="0"/>
              </a:spcBef>
            </a:pPr>
            <a:r>
              <a:rPr lang="en-US" sz="2100" spc="63">
                <a:solidFill>
                  <a:srgbClr val="000000"/>
                </a:solidFill>
                <a:latin typeface="Open Sans Bold"/>
              </a:rPr>
              <a:t>широко применяется при заочном обучении, особенно в гуманитарных вузах.</a:t>
            </a:r>
          </a:p>
        </p:txBody>
      </p:sp>
      <p:pic>
        <p:nvPicPr>
          <p:cNvPr id="6" name="Picture 6"/>
          <p:cNvPicPr>
            <a:picLocks noChangeAspect="1"/>
          </p:cNvPicPr>
          <p:nvPr/>
        </p:nvPicPr>
        <p:blipFill>
          <a:blip r:embed="rId3"/>
          <a:srcRect/>
          <a:stretch>
            <a:fillRect/>
          </a:stretch>
        </p:blipFill>
        <p:spPr>
          <a:xfrm>
            <a:off x="2043709" y="2843427"/>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591464"/>
            <a:ext cx="1058711" cy="1279761"/>
          </a:xfrm>
          <a:prstGeom prst="rect">
            <a:avLst/>
          </a:prstGeom>
        </p:spPr>
      </p:pic>
      <p:pic>
        <p:nvPicPr>
          <p:cNvPr id="8" name="Picture 8"/>
          <p:cNvPicPr>
            <a:picLocks noChangeAspect="1"/>
          </p:cNvPicPr>
          <p:nvPr/>
        </p:nvPicPr>
        <p:blipFill>
          <a:blip r:embed="rId3"/>
          <a:srcRect/>
          <a:stretch>
            <a:fillRect/>
          </a:stretch>
        </p:blipFill>
        <p:spPr>
          <a:xfrm>
            <a:off x="2161251" y="6339501"/>
            <a:ext cx="1058711" cy="1279761"/>
          </a:xfrm>
          <a:prstGeom prst="rect">
            <a:avLst/>
          </a:prstGeom>
        </p:spPr>
      </p:pic>
      <p:sp>
        <p:nvSpPr>
          <p:cNvPr id="10" name="TextBox 9">
            <a:extLst>
              <a:ext uri="{FF2B5EF4-FFF2-40B4-BE49-F238E27FC236}">
                <a16:creationId xmlns:a16="http://schemas.microsoft.com/office/drawing/2014/main" id="{B4154EFA-8E6F-4D4D-9F03-2084D025628E}"/>
              </a:ext>
            </a:extLst>
          </p:cNvPr>
          <p:cNvSpPr txBox="1"/>
          <p:nvPr/>
        </p:nvSpPr>
        <p:spPr>
          <a:xfrm>
            <a:off x="16185201" y="8219782"/>
            <a:ext cx="762000" cy="769441"/>
          </a:xfrm>
          <a:prstGeom prst="rect">
            <a:avLst/>
          </a:prstGeom>
          <a:noFill/>
        </p:spPr>
        <p:txBody>
          <a:bodyPr wrap="square" rtlCol="0">
            <a:spAutoFit/>
          </a:bodyPr>
          <a:lstStyle/>
          <a:p>
            <a:pPr algn="ctr"/>
            <a:r>
              <a:rPr lang="ru-RU" sz="4400" b="1" dirty="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ВИДЫ ПЕДАГОГИЧЕСКИХ ТЕХНОЛОГИЙ</a:t>
            </a:r>
          </a:p>
        </p:txBody>
      </p:sp>
      <p:sp>
        <p:nvSpPr>
          <p:cNvPr id="5" name="TextBox 5"/>
          <p:cNvSpPr txBox="1"/>
          <p:nvPr/>
        </p:nvSpPr>
        <p:spPr>
          <a:xfrm>
            <a:off x="3453427" y="3176802"/>
            <a:ext cx="13112774" cy="4070985"/>
          </a:xfrm>
          <a:prstGeom prst="rect">
            <a:avLst/>
          </a:prstGeom>
        </p:spPr>
        <p:txBody>
          <a:bodyPr lIns="0" tIns="0" rIns="0" bIns="0" rtlCol="0" anchor="t">
            <a:spAutoFit/>
          </a:bodyPr>
          <a:lstStyle/>
          <a:p>
            <a:pPr>
              <a:lnSpc>
                <a:spcPts val="2940"/>
              </a:lnSpc>
              <a:spcBef>
                <a:spcPct val="0"/>
              </a:spcBef>
            </a:pPr>
            <a:r>
              <a:rPr lang="en-US" sz="2100" u="sng" spc="63">
                <a:solidFill>
                  <a:srgbClr val="3D5247"/>
                </a:solidFill>
                <a:latin typeface="Open Sans Bold"/>
              </a:rPr>
              <a:t>Технология контекстного, вернее, знаково-контекстного обучения </a:t>
            </a:r>
            <a:r>
              <a:rPr lang="en-US" sz="2100" spc="63">
                <a:solidFill>
                  <a:srgbClr val="000000"/>
                </a:solidFill>
                <a:latin typeface="Open Sans Bold"/>
              </a:rPr>
              <a:t>(А. А. Вербицкий, 1998) — применяется в вузовском обучении, но может быть распространена на школьное и даже предшкольное обучение. </a:t>
            </a: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личностно-ориентированного образования</a:t>
            </a:r>
            <a:r>
              <a:rPr lang="en-US" sz="2100" spc="63">
                <a:solidFill>
                  <a:srgbClr val="000000"/>
                </a:solidFill>
                <a:latin typeface="Open Sans Bold"/>
              </a:rPr>
              <a:t> (Плигин А.,</a:t>
            </a:r>
          </a:p>
          <a:p>
            <a:pPr>
              <a:lnSpc>
                <a:spcPts val="2940"/>
              </a:lnSpc>
              <a:spcBef>
                <a:spcPct val="0"/>
              </a:spcBef>
            </a:pPr>
            <a:r>
              <a:rPr lang="en-US" sz="2100" spc="63">
                <a:solidFill>
                  <a:srgbClr val="000000"/>
                </a:solidFill>
                <a:latin typeface="Open Sans Bold"/>
              </a:rPr>
              <a:t>2003; Якиманская И. С., 2000). Технология балльно-рейтинговой оценки достижений студентов (Н. А. Морева, 2005). </a:t>
            </a: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Авторские технологии обучения</a:t>
            </a:r>
            <a:r>
              <a:rPr lang="en-US" sz="2100" spc="63">
                <a:solidFill>
                  <a:srgbClr val="000000"/>
                </a:solidFill>
                <a:latin typeface="Open Sans Bold"/>
              </a:rPr>
              <a:t> — технологии, используемые в отдельных учебных учреждениях, возглавляемых авторами этих технологий или их последователями (Ш. А. Амонашвили, В. А. Караковский, В. Ф. Шаталов, М. П. Щетинин и мн. др.).</a:t>
            </a:r>
          </a:p>
        </p:txBody>
      </p:sp>
      <p:pic>
        <p:nvPicPr>
          <p:cNvPr id="6" name="Picture 6"/>
          <p:cNvPicPr>
            <a:picLocks noChangeAspect="1"/>
          </p:cNvPicPr>
          <p:nvPr/>
        </p:nvPicPr>
        <p:blipFill>
          <a:blip r:embed="rId3"/>
          <a:srcRect/>
          <a:stretch>
            <a:fillRect/>
          </a:stretch>
        </p:blipFill>
        <p:spPr>
          <a:xfrm>
            <a:off x="2043709" y="2843427"/>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591464"/>
            <a:ext cx="1058711" cy="1279761"/>
          </a:xfrm>
          <a:prstGeom prst="rect">
            <a:avLst/>
          </a:prstGeom>
        </p:spPr>
      </p:pic>
      <p:pic>
        <p:nvPicPr>
          <p:cNvPr id="8" name="Picture 8"/>
          <p:cNvPicPr>
            <a:picLocks noChangeAspect="1"/>
          </p:cNvPicPr>
          <p:nvPr/>
        </p:nvPicPr>
        <p:blipFill>
          <a:blip r:embed="rId3"/>
          <a:srcRect/>
          <a:stretch>
            <a:fillRect/>
          </a:stretch>
        </p:blipFill>
        <p:spPr>
          <a:xfrm>
            <a:off x="2161251" y="6339501"/>
            <a:ext cx="1058711" cy="1279761"/>
          </a:xfrm>
          <a:prstGeom prst="rect">
            <a:avLst/>
          </a:prstGeom>
        </p:spPr>
      </p:pic>
      <p:sp>
        <p:nvSpPr>
          <p:cNvPr id="10" name="TextBox 9">
            <a:extLst>
              <a:ext uri="{FF2B5EF4-FFF2-40B4-BE49-F238E27FC236}">
                <a16:creationId xmlns:a16="http://schemas.microsoft.com/office/drawing/2014/main" id="{C9C07C9C-7684-41CF-8BA0-0E9B3A095669}"/>
              </a:ext>
            </a:extLst>
          </p:cNvPr>
          <p:cNvSpPr txBox="1"/>
          <p:nvPr/>
        </p:nvSpPr>
        <p:spPr>
          <a:xfrm>
            <a:off x="16185201" y="8357371"/>
            <a:ext cx="762000" cy="769441"/>
          </a:xfrm>
          <a:prstGeom prst="rect">
            <a:avLst/>
          </a:prstGeom>
          <a:noFill/>
        </p:spPr>
        <p:txBody>
          <a:bodyPr wrap="square" rtlCol="0">
            <a:spAutoFit/>
          </a:bodyPr>
          <a:lstStyle/>
          <a:p>
            <a:pPr algn="ctr"/>
            <a:r>
              <a:rPr lang="ru-RU" sz="4400" b="1" dirty="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914400" y="1333500"/>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ИННОВАЦИИ И ТЕХНОЛОГИИ</a:t>
            </a:r>
          </a:p>
        </p:txBody>
      </p:sp>
      <p:sp>
        <p:nvSpPr>
          <p:cNvPr id="5" name="TextBox 5"/>
          <p:cNvSpPr txBox="1"/>
          <p:nvPr/>
        </p:nvSpPr>
        <p:spPr>
          <a:xfrm>
            <a:off x="3453427" y="3176802"/>
            <a:ext cx="13112774" cy="3328035"/>
          </a:xfrm>
          <a:prstGeom prst="rect">
            <a:avLst/>
          </a:prstGeom>
        </p:spPr>
        <p:txBody>
          <a:bodyPr lIns="0" tIns="0" rIns="0" bIns="0" rtlCol="0" anchor="t">
            <a:spAutoFit/>
          </a:bodyPr>
          <a:lstStyle/>
          <a:p>
            <a:pPr>
              <a:lnSpc>
                <a:spcPts val="2940"/>
              </a:lnSpc>
              <a:spcBef>
                <a:spcPct val="0"/>
              </a:spcBef>
            </a:pPr>
            <a:r>
              <a:rPr lang="en-US" sz="2100" spc="63">
                <a:solidFill>
                  <a:srgbClr val="E49D14"/>
                </a:solidFill>
                <a:latin typeface="Open Sans Bold"/>
              </a:rPr>
              <a:t>Педагогическая инновация</a:t>
            </a:r>
            <a:r>
              <a:rPr lang="en-US" sz="2100" spc="63">
                <a:solidFill>
                  <a:srgbClr val="3D5247"/>
                </a:solidFill>
                <a:latin typeface="Open Sans Bold"/>
              </a:rPr>
              <a:t> — это нововведение в области педагогики, целенаправленное прогрессивное изменение, вносящее в образовательную среду стабильные элементы (новшества), улучшающие характеристики как отдельных ее компонентов, так и самой образовательной системы в целом.</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Педагогические инновации могут осуществляться как за счет собственных ресурсов образовательной системы (</a:t>
            </a:r>
            <a:r>
              <a:rPr lang="en-US" sz="2100" spc="63">
                <a:solidFill>
                  <a:srgbClr val="E49D14"/>
                </a:solidFill>
                <a:latin typeface="Open Sans Bold"/>
              </a:rPr>
              <a:t>интенсивный путь развития</a:t>
            </a:r>
            <a:r>
              <a:rPr lang="en-US" sz="2100" spc="63">
                <a:solidFill>
                  <a:srgbClr val="3D5247"/>
                </a:solidFill>
                <a:latin typeface="Open Sans Bold"/>
              </a:rPr>
              <a:t>), так и за счет привлечения дополнительных мощностей (инвестиций) новых средств, оборудования, технологий, капитальных вложений и т.п. (</a:t>
            </a:r>
            <a:r>
              <a:rPr lang="en-US" sz="2100" spc="63">
                <a:solidFill>
                  <a:srgbClr val="E49D14"/>
                </a:solidFill>
                <a:latin typeface="Open Sans Bold"/>
              </a:rPr>
              <a:t>экстенсивный путь развития</a:t>
            </a:r>
            <a:r>
              <a:rPr lang="en-US" sz="2100" spc="63">
                <a:solidFill>
                  <a:srgbClr val="3D5247"/>
                </a:solidFill>
                <a:latin typeface="Open Sans Bold"/>
              </a:rPr>
              <a:t>).</a:t>
            </a:r>
          </a:p>
        </p:txBody>
      </p:sp>
      <p:pic>
        <p:nvPicPr>
          <p:cNvPr id="6" name="Picture 6"/>
          <p:cNvPicPr>
            <a:picLocks noChangeAspect="1"/>
          </p:cNvPicPr>
          <p:nvPr/>
        </p:nvPicPr>
        <p:blipFill>
          <a:blip r:embed="rId3"/>
          <a:srcRect/>
          <a:stretch>
            <a:fillRect/>
          </a:stretch>
        </p:blipFill>
        <p:spPr>
          <a:xfrm>
            <a:off x="2043709" y="3214902"/>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225076"/>
            <a:ext cx="1058711" cy="1279761"/>
          </a:xfrm>
          <a:prstGeom prst="rect">
            <a:avLst/>
          </a:prstGeom>
        </p:spPr>
      </p:pic>
      <p:sp>
        <p:nvSpPr>
          <p:cNvPr id="9" name="TextBox 8">
            <a:extLst>
              <a:ext uri="{FF2B5EF4-FFF2-40B4-BE49-F238E27FC236}">
                <a16:creationId xmlns:a16="http://schemas.microsoft.com/office/drawing/2014/main" id="{7FEACF1A-52D8-491A-8201-1BE0446377B1}"/>
              </a:ext>
            </a:extLst>
          </p:cNvPr>
          <p:cNvSpPr txBox="1"/>
          <p:nvPr/>
        </p:nvSpPr>
        <p:spPr>
          <a:xfrm>
            <a:off x="16060262" y="8568779"/>
            <a:ext cx="762000" cy="769441"/>
          </a:xfrm>
          <a:prstGeom prst="rect">
            <a:avLst/>
          </a:prstGeom>
          <a:noFill/>
        </p:spPr>
        <p:txBody>
          <a:bodyPr wrap="square" rtlCol="0">
            <a:spAutoFit/>
          </a:bodyPr>
          <a:lstStyle/>
          <a:p>
            <a:pPr algn="ctr"/>
            <a:r>
              <a:rPr lang="ru-RU" sz="4400" b="1"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ИННОВАЦИОННЫЕ ТЕХНОЛОГИИ: КЛЮЧЕВЫЕ ЭЛЕМЕНТЫ</a:t>
            </a:r>
          </a:p>
        </p:txBody>
      </p:sp>
      <p:sp>
        <p:nvSpPr>
          <p:cNvPr id="5" name="TextBox 5"/>
          <p:cNvSpPr txBox="1"/>
          <p:nvPr/>
        </p:nvSpPr>
        <p:spPr>
          <a:xfrm>
            <a:off x="3453427" y="3176802"/>
            <a:ext cx="13112774" cy="4070985"/>
          </a:xfrm>
          <a:prstGeom prst="rect">
            <a:avLst/>
          </a:prstGeom>
        </p:spPr>
        <p:txBody>
          <a:bodyPr lIns="0" tIns="0" rIns="0" bIns="0" rtlCol="0" anchor="t">
            <a:spAutoFit/>
          </a:bodyPr>
          <a:lstStyle/>
          <a:p>
            <a:pPr>
              <a:lnSpc>
                <a:spcPts val="2940"/>
              </a:lnSpc>
              <a:spcBef>
                <a:spcPct val="0"/>
              </a:spcBef>
            </a:pPr>
            <a:r>
              <a:rPr lang="en-US" sz="2100" spc="63">
                <a:solidFill>
                  <a:srgbClr val="E49D14"/>
                </a:solidFill>
                <a:latin typeface="Open Sans Bold"/>
              </a:rPr>
              <a:t>Содержание, </a:t>
            </a:r>
            <a:r>
              <a:rPr lang="en-US" sz="2100" spc="63">
                <a:solidFill>
                  <a:srgbClr val="3D5247"/>
                </a:solidFill>
                <a:latin typeface="Open Sans Bold"/>
              </a:rPr>
              <a:t>которое передается ученикам. Оно направлено на формирование компетенций, которыми должен обладать современный специалист. Это содержание должно быть хорошо структурировано и наглядно представлено. И в этом важную роль играют мультимедиа средства и сетевые</a:t>
            </a:r>
          </a:p>
          <a:p>
            <a:pPr>
              <a:lnSpc>
                <a:spcPts val="2940"/>
              </a:lnSpc>
              <a:spcBef>
                <a:spcPct val="0"/>
              </a:spcBef>
            </a:pPr>
            <a:r>
              <a:rPr lang="en-US" sz="2100" spc="63">
                <a:solidFill>
                  <a:srgbClr val="3D5247"/>
                </a:solidFill>
                <a:latin typeface="Open Sans Bold"/>
              </a:rPr>
              <a:t>коммуникации.</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E49D14"/>
                </a:solidFill>
                <a:latin typeface="Open Sans Bold"/>
              </a:rPr>
              <a:t>Методы обучения</a:t>
            </a:r>
            <a:r>
              <a:rPr lang="en-US" sz="2100" spc="63">
                <a:solidFill>
                  <a:srgbClr val="3D5247"/>
                </a:solidFill>
                <a:latin typeface="Open Sans Bold"/>
              </a:rPr>
              <a:t> должны быть направлены на активное привлечение учащихся. Знания должны усваиваться не пассивно, а при непосредственном участии детей.</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E49D14"/>
                </a:solidFill>
                <a:latin typeface="Open Sans Bold"/>
              </a:rPr>
              <a:t>Средства обучения</a:t>
            </a:r>
            <a:r>
              <a:rPr lang="en-US" sz="2100" spc="63">
                <a:solidFill>
                  <a:srgbClr val="3D5247"/>
                </a:solidFill>
                <a:latin typeface="Open Sans Bold"/>
              </a:rPr>
              <a:t>, включающие информационную, технологическую, организационную и коммуникационную составляющие.</a:t>
            </a:r>
          </a:p>
        </p:txBody>
      </p:sp>
      <p:pic>
        <p:nvPicPr>
          <p:cNvPr id="6" name="Picture 6"/>
          <p:cNvPicPr>
            <a:picLocks noChangeAspect="1"/>
          </p:cNvPicPr>
          <p:nvPr/>
        </p:nvPicPr>
        <p:blipFill>
          <a:blip r:embed="rId3"/>
          <a:srcRect/>
          <a:stretch>
            <a:fillRect/>
          </a:stretch>
        </p:blipFill>
        <p:spPr>
          <a:xfrm>
            <a:off x="2043709" y="3214902"/>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225076"/>
            <a:ext cx="1058711" cy="1279761"/>
          </a:xfrm>
          <a:prstGeom prst="rect">
            <a:avLst/>
          </a:prstGeom>
        </p:spPr>
      </p:pic>
      <p:sp>
        <p:nvSpPr>
          <p:cNvPr id="9" name="TextBox 8">
            <a:extLst>
              <a:ext uri="{FF2B5EF4-FFF2-40B4-BE49-F238E27FC236}">
                <a16:creationId xmlns:a16="http://schemas.microsoft.com/office/drawing/2014/main" id="{EEFF268F-121F-4822-86E2-EF8F2694C685}"/>
              </a:ext>
            </a:extLst>
          </p:cNvPr>
          <p:cNvSpPr txBox="1"/>
          <p:nvPr/>
        </p:nvSpPr>
        <p:spPr>
          <a:xfrm>
            <a:off x="16306800" y="8741003"/>
            <a:ext cx="762000" cy="769441"/>
          </a:xfrm>
          <a:prstGeom prst="rect">
            <a:avLst/>
          </a:prstGeom>
          <a:noFill/>
        </p:spPr>
        <p:txBody>
          <a:bodyPr wrap="square" rtlCol="0">
            <a:spAutoFit/>
          </a:bodyPr>
          <a:lstStyle/>
          <a:p>
            <a:pPr algn="ctr"/>
            <a:r>
              <a:rPr lang="ru-RU" sz="4400" b="1" dirty="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ЦЕЛИ ОБРАЗОВАТЕЛЬНЫХ ТЕХНОЛОГИЙ</a:t>
            </a:r>
          </a:p>
        </p:txBody>
      </p:sp>
      <p:sp>
        <p:nvSpPr>
          <p:cNvPr id="5" name="TextBox 5"/>
          <p:cNvSpPr txBox="1"/>
          <p:nvPr/>
        </p:nvSpPr>
        <p:spPr>
          <a:xfrm>
            <a:off x="3468019" y="3816683"/>
            <a:ext cx="13112774" cy="2213610"/>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 формирование у учащихся фундаментальных знаний, которые позволят им в дальнейшем получать новые сведения, непрерывно повышать свою квалификацию;</a:t>
            </a: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 формирование креативного типа личности, способностей к групповой и аналитической работе, толерантности, проектного мышления.</a:t>
            </a:r>
          </a:p>
        </p:txBody>
      </p:sp>
      <p:pic>
        <p:nvPicPr>
          <p:cNvPr id="6" name="Picture 6"/>
          <p:cNvPicPr>
            <a:picLocks noChangeAspect="1"/>
          </p:cNvPicPr>
          <p:nvPr/>
        </p:nvPicPr>
        <p:blipFill>
          <a:blip r:embed="rId3"/>
          <a:srcRect/>
          <a:stretch>
            <a:fillRect/>
          </a:stretch>
        </p:blipFill>
        <p:spPr>
          <a:xfrm>
            <a:off x="2043709" y="3214902"/>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942538"/>
            <a:ext cx="1058711" cy="1279761"/>
          </a:xfrm>
          <a:prstGeom prst="rect">
            <a:avLst/>
          </a:prstGeom>
        </p:spPr>
      </p:pic>
      <p:sp>
        <p:nvSpPr>
          <p:cNvPr id="9" name="TextBox 8">
            <a:extLst>
              <a:ext uri="{FF2B5EF4-FFF2-40B4-BE49-F238E27FC236}">
                <a16:creationId xmlns:a16="http://schemas.microsoft.com/office/drawing/2014/main" id="{9A72B23E-3B73-48A7-A5BA-E8534095857A}"/>
              </a:ext>
            </a:extLst>
          </p:cNvPr>
          <p:cNvSpPr txBox="1"/>
          <p:nvPr/>
        </p:nvSpPr>
        <p:spPr>
          <a:xfrm>
            <a:off x="16199793" y="8537973"/>
            <a:ext cx="762000" cy="769441"/>
          </a:xfrm>
          <a:prstGeom prst="rect">
            <a:avLst/>
          </a:prstGeom>
          <a:noFill/>
        </p:spPr>
        <p:txBody>
          <a:bodyPr wrap="square" rtlCol="0">
            <a:spAutoFit/>
          </a:bodyPr>
          <a:lstStyle/>
          <a:p>
            <a:pPr algn="ctr"/>
            <a:r>
              <a:rPr lang="ru-RU" sz="4400" b="1" dirty="0"/>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АКТИВНЫЕ И ИНТЕРАКТИВНЫЕ МЕТОДЫ ОБУЧЕНИЯ</a:t>
            </a:r>
          </a:p>
        </p:txBody>
      </p:sp>
      <p:sp>
        <p:nvSpPr>
          <p:cNvPr id="5" name="TextBox 5"/>
          <p:cNvSpPr txBox="1"/>
          <p:nvPr/>
        </p:nvSpPr>
        <p:spPr>
          <a:xfrm>
            <a:off x="3511793" y="3466486"/>
            <a:ext cx="13112774" cy="2585085"/>
          </a:xfrm>
          <a:prstGeom prst="rect">
            <a:avLst/>
          </a:prstGeom>
        </p:spPr>
        <p:txBody>
          <a:bodyPr lIns="0" tIns="0" rIns="0" bIns="0" rtlCol="0" anchor="t">
            <a:spAutoFit/>
          </a:bodyPr>
          <a:lstStyle/>
          <a:p>
            <a:pPr>
              <a:lnSpc>
                <a:spcPts val="2940"/>
              </a:lnSpc>
              <a:spcBef>
                <a:spcPct val="0"/>
              </a:spcBef>
            </a:pPr>
            <a:r>
              <a:rPr lang="en-US" sz="2100" spc="63" dirty="0" err="1">
                <a:solidFill>
                  <a:srgbClr val="E49D14"/>
                </a:solidFill>
                <a:latin typeface="Open Sans Bold"/>
              </a:rPr>
              <a:t>Активные</a:t>
            </a:r>
            <a:r>
              <a:rPr lang="en-US" sz="2100" spc="63" dirty="0">
                <a:solidFill>
                  <a:srgbClr val="E49D14"/>
                </a:solidFill>
                <a:latin typeface="Open Sans Bold"/>
              </a:rPr>
              <a:t> </a:t>
            </a:r>
            <a:r>
              <a:rPr lang="en-US" sz="2000" spc="36" dirty="0" err="1">
                <a:solidFill>
                  <a:srgbClr val="E49D14"/>
                </a:solidFill>
                <a:latin typeface="Arimo Bold"/>
              </a:rPr>
              <a:t>методы</a:t>
            </a:r>
            <a:r>
              <a:rPr lang="en-US" sz="2000" spc="36" dirty="0">
                <a:solidFill>
                  <a:srgbClr val="3D5247"/>
                </a:solidFill>
                <a:latin typeface="Arimo Bold"/>
              </a:rPr>
              <a:t> </a:t>
            </a:r>
            <a:r>
              <a:rPr lang="en-US" sz="2000" spc="36" dirty="0" err="1">
                <a:solidFill>
                  <a:srgbClr val="3D5247"/>
                </a:solidFill>
                <a:latin typeface="Arimo Bold"/>
              </a:rPr>
              <a:t>предполагают</a:t>
            </a:r>
            <a:r>
              <a:rPr lang="en-US" sz="2000" spc="63" dirty="0">
                <a:solidFill>
                  <a:srgbClr val="3D5247"/>
                </a:solidFill>
                <a:latin typeface="Open Sans Bold"/>
              </a:rPr>
              <a:t> </a:t>
            </a:r>
            <a:r>
              <a:rPr lang="en-US" sz="2100" spc="63" dirty="0" err="1">
                <a:solidFill>
                  <a:srgbClr val="3D5247"/>
                </a:solidFill>
                <a:latin typeface="Open Sans Bold"/>
              </a:rPr>
              <a:t>непосредственное</a:t>
            </a:r>
            <a:r>
              <a:rPr lang="en-US" sz="2100" spc="63" dirty="0">
                <a:solidFill>
                  <a:srgbClr val="3D5247"/>
                </a:solidFill>
                <a:latin typeface="Open Sans Bold"/>
              </a:rPr>
              <a:t> </a:t>
            </a:r>
            <a:r>
              <a:rPr lang="en-US" sz="2100" spc="63" dirty="0" err="1">
                <a:solidFill>
                  <a:srgbClr val="3D5247"/>
                </a:solidFill>
                <a:latin typeface="Open Sans Bold"/>
              </a:rPr>
              <a:t>участие</a:t>
            </a:r>
            <a:r>
              <a:rPr lang="en-US" sz="2100" spc="63" dirty="0">
                <a:solidFill>
                  <a:srgbClr val="3D5247"/>
                </a:solidFill>
                <a:latin typeface="Open Sans Bold"/>
              </a:rPr>
              <a:t> </a:t>
            </a:r>
            <a:r>
              <a:rPr lang="en-US" sz="2100" spc="63" dirty="0" err="1">
                <a:solidFill>
                  <a:srgbClr val="3D5247"/>
                </a:solidFill>
                <a:latin typeface="Open Sans Bold"/>
              </a:rPr>
              <a:t>обучающихся</a:t>
            </a:r>
            <a:r>
              <a:rPr lang="en-US" sz="2100" spc="63" dirty="0">
                <a:solidFill>
                  <a:srgbClr val="3D5247"/>
                </a:solidFill>
                <a:latin typeface="Open Sans Bold"/>
              </a:rPr>
              <a:t>, </a:t>
            </a:r>
            <a:r>
              <a:rPr lang="en-US" sz="2100" spc="63" dirty="0" err="1">
                <a:solidFill>
                  <a:srgbClr val="3D5247"/>
                </a:solidFill>
                <a:latin typeface="Open Sans Bold"/>
              </a:rPr>
              <a:t>их</a:t>
            </a:r>
            <a:r>
              <a:rPr lang="en-US" sz="2100" spc="63" dirty="0">
                <a:solidFill>
                  <a:srgbClr val="3D5247"/>
                </a:solidFill>
                <a:latin typeface="Open Sans Bold"/>
              </a:rPr>
              <a:t> </a:t>
            </a:r>
            <a:r>
              <a:rPr lang="en-US" sz="2100" spc="63" dirty="0" err="1">
                <a:solidFill>
                  <a:srgbClr val="3D5247"/>
                </a:solidFill>
                <a:latin typeface="Open Sans Bold"/>
              </a:rPr>
              <a:t>деятельную</a:t>
            </a:r>
            <a:r>
              <a:rPr lang="en-US" sz="2100" spc="63" dirty="0">
                <a:solidFill>
                  <a:srgbClr val="3D5247"/>
                </a:solidFill>
                <a:latin typeface="Open Sans Bold"/>
              </a:rPr>
              <a:t> </a:t>
            </a:r>
            <a:r>
              <a:rPr lang="en-US" sz="2100" spc="63" dirty="0" err="1">
                <a:solidFill>
                  <a:srgbClr val="3D5247"/>
                </a:solidFill>
                <a:latin typeface="Open Sans Bold"/>
              </a:rPr>
              <a:t>позицию</a:t>
            </a:r>
            <a:r>
              <a:rPr lang="en-US" sz="2100" spc="63" dirty="0">
                <a:solidFill>
                  <a:srgbClr val="3D5247"/>
                </a:solidFill>
                <a:latin typeface="Open Sans Bold"/>
              </a:rPr>
              <a:t>. </a:t>
            </a:r>
          </a:p>
          <a:p>
            <a:pPr>
              <a:lnSpc>
                <a:spcPts val="2940"/>
              </a:lnSpc>
              <a:spcBef>
                <a:spcPct val="0"/>
              </a:spcBef>
            </a:pPr>
            <a:endParaRPr lang="en-US" sz="2100" spc="63" dirty="0">
              <a:solidFill>
                <a:srgbClr val="3D5247"/>
              </a:solidFill>
              <a:latin typeface="Open Sans Bold"/>
            </a:endParaRPr>
          </a:p>
          <a:p>
            <a:pPr>
              <a:lnSpc>
                <a:spcPts val="2940"/>
              </a:lnSpc>
              <a:spcBef>
                <a:spcPct val="0"/>
              </a:spcBef>
            </a:pPr>
            <a:r>
              <a:rPr lang="en-US" sz="2100" spc="63" dirty="0" err="1">
                <a:solidFill>
                  <a:srgbClr val="E49D14"/>
                </a:solidFill>
                <a:latin typeface="Open Sans Bold"/>
              </a:rPr>
              <a:t>Интерактивные</a:t>
            </a:r>
            <a:r>
              <a:rPr lang="en-US" sz="2100" spc="63" dirty="0">
                <a:solidFill>
                  <a:srgbClr val="E49D14"/>
                </a:solidFill>
                <a:latin typeface="Open Sans Bold"/>
              </a:rPr>
              <a:t> </a:t>
            </a:r>
            <a:r>
              <a:rPr lang="en-US" sz="2100" spc="63" dirty="0" err="1">
                <a:solidFill>
                  <a:srgbClr val="E49D14"/>
                </a:solidFill>
                <a:latin typeface="Open Sans Bold"/>
              </a:rPr>
              <a:t>формы</a:t>
            </a:r>
            <a:r>
              <a:rPr lang="en-US" sz="2100" spc="63" dirty="0">
                <a:solidFill>
                  <a:srgbClr val="3D5247"/>
                </a:solidFill>
                <a:latin typeface="Open Sans Bold"/>
              </a:rPr>
              <a:t> </a:t>
            </a:r>
            <a:r>
              <a:rPr lang="en-US" sz="2100" spc="63" dirty="0" err="1">
                <a:solidFill>
                  <a:srgbClr val="3D5247"/>
                </a:solidFill>
                <a:latin typeface="Open Sans Bold"/>
              </a:rPr>
              <a:t>позволяет</a:t>
            </a:r>
            <a:r>
              <a:rPr lang="en-US" sz="2100" spc="63" dirty="0">
                <a:solidFill>
                  <a:srgbClr val="3D5247"/>
                </a:solidFill>
                <a:latin typeface="Open Sans Bold"/>
              </a:rPr>
              <a:t> </a:t>
            </a:r>
            <a:r>
              <a:rPr lang="en-US" sz="2100" spc="63" dirty="0" err="1">
                <a:solidFill>
                  <a:srgbClr val="3D5247"/>
                </a:solidFill>
                <a:latin typeface="Open Sans Bold"/>
              </a:rPr>
              <a:t>лучше</a:t>
            </a:r>
            <a:r>
              <a:rPr lang="en-US" sz="2100" spc="63" dirty="0">
                <a:solidFill>
                  <a:srgbClr val="3D5247"/>
                </a:solidFill>
                <a:latin typeface="Open Sans Bold"/>
              </a:rPr>
              <a:t> </a:t>
            </a:r>
            <a:r>
              <a:rPr lang="en-US" sz="2100" spc="63" dirty="0" err="1">
                <a:solidFill>
                  <a:srgbClr val="3D5247"/>
                </a:solidFill>
                <a:latin typeface="Open Sans Bold"/>
              </a:rPr>
              <a:t>усваивать</a:t>
            </a:r>
            <a:r>
              <a:rPr lang="en-US" sz="2100" spc="63" dirty="0">
                <a:solidFill>
                  <a:srgbClr val="3D5247"/>
                </a:solidFill>
                <a:latin typeface="Open Sans Bold"/>
              </a:rPr>
              <a:t> </a:t>
            </a:r>
            <a:r>
              <a:rPr lang="en-US" sz="2100" spc="63" dirty="0" err="1">
                <a:solidFill>
                  <a:srgbClr val="3D5247"/>
                </a:solidFill>
                <a:latin typeface="Open Sans Bold"/>
              </a:rPr>
              <a:t>знание</a:t>
            </a:r>
            <a:r>
              <a:rPr lang="en-US" sz="2100" spc="63" dirty="0">
                <a:solidFill>
                  <a:srgbClr val="3D5247"/>
                </a:solidFill>
                <a:latin typeface="Open Sans Bold"/>
              </a:rPr>
              <a:t> </a:t>
            </a:r>
            <a:r>
              <a:rPr lang="en-US" sz="2100" spc="63" dirty="0" err="1">
                <a:solidFill>
                  <a:srgbClr val="3D5247"/>
                </a:solidFill>
                <a:latin typeface="Open Sans Bold"/>
              </a:rPr>
              <a:t>посредством</a:t>
            </a:r>
            <a:endParaRPr lang="en-US" sz="2100" spc="63" dirty="0">
              <a:solidFill>
                <a:srgbClr val="3D5247"/>
              </a:solidFill>
              <a:latin typeface="Open Sans Bold"/>
            </a:endParaRPr>
          </a:p>
          <a:p>
            <a:pPr>
              <a:lnSpc>
                <a:spcPts val="2940"/>
              </a:lnSpc>
              <a:spcBef>
                <a:spcPct val="0"/>
              </a:spcBef>
            </a:pPr>
            <a:r>
              <a:rPr lang="en-US" sz="2100" spc="63" dirty="0" err="1">
                <a:solidFill>
                  <a:srgbClr val="3D5247"/>
                </a:solidFill>
                <a:latin typeface="Open Sans Bold"/>
              </a:rPr>
              <a:t>слухо-зрительного</a:t>
            </a:r>
            <a:r>
              <a:rPr lang="en-US" sz="2100" spc="63" dirty="0">
                <a:solidFill>
                  <a:srgbClr val="3D5247"/>
                </a:solidFill>
                <a:latin typeface="Open Sans Bold"/>
              </a:rPr>
              <a:t> </a:t>
            </a:r>
            <a:r>
              <a:rPr lang="en-US" sz="2100" spc="63" dirty="0" err="1">
                <a:solidFill>
                  <a:srgbClr val="3D5247"/>
                </a:solidFill>
                <a:latin typeface="Open Sans Bold"/>
              </a:rPr>
              <a:t>восприятия</a:t>
            </a:r>
            <a:r>
              <a:rPr lang="en-US" sz="2100" spc="63" dirty="0">
                <a:solidFill>
                  <a:srgbClr val="3D5247"/>
                </a:solidFill>
                <a:latin typeface="Open Sans Bold"/>
              </a:rPr>
              <a:t>. </a:t>
            </a:r>
            <a:r>
              <a:rPr lang="en-US" sz="2100" spc="63" dirty="0" err="1">
                <a:solidFill>
                  <a:srgbClr val="3D5247"/>
                </a:solidFill>
                <a:latin typeface="Open Sans Bold"/>
              </a:rPr>
              <a:t>Эти</a:t>
            </a:r>
            <a:r>
              <a:rPr lang="en-US" sz="2100" spc="63" dirty="0">
                <a:solidFill>
                  <a:srgbClr val="3D5247"/>
                </a:solidFill>
                <a:latin typeface="Open Sans Bold"/>
              </a:rPr>
              <a:t> </a:t>
            </a:r>
            <a:r>
              <a:rPr lang="en-US" sz="2100" spc="63" dirty="0" err="1">
                <a:solidFill>
                  <a:srgbClr val="3D5247"/>
                </a:solidFill>
                <a:latin typeface="Open Sans Bold"/>
              </a:rPr>
              <a:t>методы</a:t>
            </a:r>
            <a:r>
              <a:rPr lang="en-US" sz="2100" spc="63" dirty="0">
                <a:solidFill>
                  <a:srgbClr val="3D5247"/>
                </a:solidFill>
                <a:latin typeface="Open Sans Bold"/>
              </a:rPr>
              <a:t> </a:t>
            </a:r>
            <a:r>
              <a:rPr lang="en-US" sz="2100" spc="63" dirty="0" err="1">
                <a:solidFill>
                  <a:srgbClr val="3D5247"/>
                </a:solidFill>
                <a:latin typeface="Open Sans Bold"/>
              </a:rPr>
              <a:t>относятся</a:t>
            </a:r>
            <a:r>
              <a:rPr lang="en-US" sz="2100" spc="63" dirty="0">
                <a:solidFill>
                  <a:srgbClr val="3D5247"/>
                </a:solidFill>
                <a:latin typeface="Open Sans Bold"/>
              </a:rPr>
              <a:t> к </a:t>
            </a:r>
            <a:r>
              <a:rPr lang="en-US" sz="2100" spc="63" dirty="0" err="1">
                <a:solidFill>
                  <a:srgbClr val="3D5247"/>
                </a:solidFill>
                <a:latin typeface="Open Sans Bold"/>
              </a:rPr>
              <a:t>групповым</a:t>
            </a:r>
            <a:r>
              <a:rPr lang="en-US" sz="2100" spc="63" dirty="0">
                <a:solidFill>
                  <a:srgbClr val="3D5247"/>
                </a:solidFill>
                <a:latin typeface="Open Sans Bold"/>
              </a:rPr>
              <a:t>. </a:t>
            </a:r>
            <a:r>
              <a:rPr lang="en-US" sz="2100" spc="63" dirty="0" err="1">
                <a:solidFill>
                  <a:srgbClr val="3D5247"/>
                </a:solidFill>
                <a:latin typeface="Open Sans Bold"/>
              </a:rPr>
              <a:t>Они</a:t>
            </a:r>
            <a:r>
              <a:rPr lang="en-US" sz="2100" spc="63" dirty="0">
                <a:solidFill>
                  <a:srgbClr val="3D5247"/>
                </a:solidFill>
                <a:latin typeface="Open Sans Bold"/>
              </a:rPr>
              <a:t> </a:t>
            </a:r>
            <a:r>
              <a:rPr lang="en-US" sz="2100" spc="63" dirty="0" err="1">
                <a:solidFill>
                  <a:srgbClr val="3D5247"/>
                </a:solidFill>
                <a:latin typeface="Open Sans Bold"/>
              </a:rPr>
              <a:t>реализуются</a:t>
            </a:r>
            <a:endParaRPr lang="en-US" sz="2100" spc="63" dirty="0">
              <a:solidFill>
                <a:srgbClr val="3D5247"/>
              </a:solidFill>
              <a:latin typeface="Open Sans Bold"/>
            </a:endParaRPr>
          </a:p>
          <a:p>
            <a:pPr>
              <a:lnSpc>
                <a:spcPts val="2940"/>
              </a:lnSpc>
              <a:spcBef>
                <a:spcPct val="0"/>
              </a:spcBef>
            </a:pPr>
            <a:r>
              <a:rPr lang="en-US" sz="2100" spc="63" dirty="0">
                <a:solidFill>
                  <a:srgbClr val="3D5247"/>
                </a:solidFill>
                <a:latin typeface="Open Sans Bold"/>
              </a:rPr>
              <a:t>в </a:t>
            </a:r>
            <a:r>
              <a:rPr lang="en-US" sz="2100" spc="63" dirty="0" err="1">
                <a:solidFill>
                  <a:srgbClr val="3D5247"/>
                </a:solidFill>
                <a:latin typeface="Open Sans Bold"/>
              </a:rPr>
              <a:t>ходе</a:t>
            </a:r>
            <a:r>
              <a:rPr lang="en-US" sz="2100" spc="63" dirty="0">
                <a:solidFill>
                  <a:srgbClr val="3D5247"/>
                </a:solidFill>
                <a:latin typeface="Open Sans Bold"/>
              </a:rPr>
              <a:t> </a:t>
            </a:r>
            <a:r>
              <a:rPr lang="en-US" sz="2100" spc="63" dirty="0" err="1">
                <a:solidFill>
                  <a:srgbClr val="3D5247"/>
                </a:solidFill>
                <a:latin typeface="Open Sans Bold"/>
              </a:rPr>
              <a:t>коллективной</a:t>
            </a:r>
            <a:r>
              <a:rPr lang="en-US" sz="2100" spc="63" dirty="0">
                <a:solidFill>
                  <a:srgbClr val="3D5247"/>
                </a:solidFill>
                <a:latin typeface="Open Sans Bold"/>
              </a:rPr>
              <a:t> </a:t>
            </a:r>
            <a:r>
              <a:rPr lang="en-US" sz="2100" spc="63" dirty="0" err="1">
                <a:solidFill>
                  <a:srgbClr val="3D5247"/>
                </a:solidFill>
                <a:latin typeface="Open Sans Bold"/>
              </a:rPr>
              <a:t>работы</a:t>
            </a:r>
            <a:r>
              <a:rPr lang="en-US" sz="2100" spc="63" dirty="0">
                <a:solidFill>
                  <a:srgbClr val="3D5247"/>
                </a:solidFill>
                <a:latin typeface="Open Sans Bold"/>
              </a:rPr>
              <a:t>, </a:t>
            </a:r>
            <a:r>
              <a:rPr lang="en-US" sz="2100" spc="63" dirty="0" err="1">
                <a:solidFill>
                  <a:srgbClr val="3D5247"/>
                </a:solidFill>
                <a:latin typeface="Open Sans Bold"/>
              </a:rPr>
              <a:t>выполнения</a:t>
            </a:r>
            <a:r>
              <a:rPr lang="en-US" sz="2100" spc="63" dirty="0">
                <a:solidFill>
                  <a:srgbClr val="3D5247"/>
                </a:solidFill>
                <a:latin typeface="Open Sans Bold"/>
              </a:rPr>
              <a:t> </a:t>
            </a:r>
            <a:r>
              <a:rPr lang="en-US" sz="2100" spc="63" dirty="0" err="1">
                <a:solidFill>
                  <a:srgbClr val="3D5247"/>
                </a:solidFill>
                <a:latin typeface="Open Sans Bold"/>
              </a:rPr>
              <a:t>групповых</a:t>
            </a:r>
            <a:r>
              <a:rPr lang="en-US" sz="2100" spc="63" dirty="0">
                <a:solidFill>
                  <a:srgbClr val="3D5247"/>
                </a:solidFill>
                <a:latin typeface="Open Sans Bold"/>
              </a:rPr>
              <a:t> </a:t>
            </a:r>
            <a:r>
              <a:rPr lang="en-US" sz="2100" spc="63" dirty="0" err="1">
                <a:solidFill>
                  <a:srgbClr val="3D5247"/>
                </a:solidFill>
                <a:latin typeface="Open Sans Bold"/>
              </a:rPr>
              <a:t>заданий</a:t>
            </a:r>
            <a:r>
              <a:rPr lang="en-US" sz="2100" spc="63" dirty="0">
                <a:solidFill>
                  <a:srgbClr val="3D5247"/>
                </a:solidFill>
                <a:latin typeface="Open Sans Bold"/>
              </a:rPr>
              <a:t>, и в </a:t>
            </a:r>
            <a:r>
              <a:rPr lang="en-US" sz="2100" spc="63" dirty="0" err="1">
                <a:solidFill>
                  <a:srgbClr val="3D5247"/>
                </a:solidFill>
                <a:latin typeface="Open Sans Bold"/>
              </a:rPr>
              <a:t>тоже</a:t>
            </a:r>
            <a:r>
              <a:rPr lang="en-US" sz="2100" spc="63" dirty="0">
                <a:solidFill>
                  <a:srgbClr val="3D5247"/>
                </a:solidFill>
                <a:latin typeface="Open Sans Bold"/>
              </a:rPr>
              <a:t> </a:t>
            </a:r>
            <a:r>
              <a:rPr lang="en-US" sz="2100" spc="63" dirty="0" err="1">
                <a:solidFill>
                  <a:srgbClr val="3D5247"/>
                </a:solidFill>
                <a:latin typeface="Open Sans Bold"/>
              </a:rPr>
              <a:t>время</a:t>
            </a:r>
            <a:r>
              <a:rPr lang="en-US" sz="2100" spc="63" dirty="0">
                <a:solidFill>
                  <a:srgbClr val="3D5247"/>
                </a:solidFill>
                <a:latin typeface="Open Sans Bold"/>
              </a:rPr>
              <a:t> </a:t>
            </a:r>
            <a:r>
              <a:rPr lang="en-US" sz="2100" spc="63" dirty="0" err="1">
                <a:solidFill>
                  <a:srgbClr val="3D5247"/>
                </a:solidFill>
                <a:latin typeface="Open Sans Bold"/>
              </a:rPr>
              <a:t>предполагают</a:t>
            </a:r>
            <a:r>
              <a:rPr lang="en-US" sz="2100" spc="63" dirty="0">
                <a:solidFill>
                  <a:srgbClr val="3D5247"/>
                </a:solidFill>
                <a:latin typeface="Open Sans Bold"/>
              </a:rPr>
              <a:t> </a:t>
            </a:r>
            <a:r>
              <a:rPr lang="en-US" sz="2100" spc="63" dirty="0" err="1">
                <a:solidFill>
                  <a:srgbClr val="3D5247"/>
                </a:solidFill>
                <a:latin typeface="Open Sans Bold"/>
              </a:rPr>
              <a:t>индивидуальную</a:t>
            </a:r>
            <a:r>
              <a:rPr lang="en-US" sz="2100" spc="63" dirty="0">
                <a:solidFill>
                  <a:srgbClr val="3D5247"/>
                </a:solidFill>
                <a:latin typeface="Open Sans Bold"/>
              </a:rPr>
              <a:t> </a:t>
            </a:r>
            <a:r>
              <a:rPr lang="en-US" sz="2100" spc="63" dirty="0" err="1">
                <a:solidFill>
                  <a:srgbClr val="3D5247"/>
                </a:solidFill>
                <a:latin typeface="Open Sans Bold"/>
              </a:rPr>
              <a:t>ответственность</a:t>
            </a:r>
            <a:r>
              <a:rPr lang="en-US" sz="2100" spc="63" dirty="0">
                <a:solidFill>
                  <a:srgbClr val="3D5247"/>
                </a:solidFill>
                <a:latin typeface="Open Sans Bold"/>
              </a:rPr>
              <a:t> </a:t>
            </a:r>
            <a:r>
              <a:rPr lang="en-US" sz="2100" spc="63" dirty="0" err="1">
                <a:solidFill>
                  <a:srgbClr val="3D5247"/>
                </a:solidFill>
                <a:latin typeface="Open Sans Bold"/>
              </a:rPr>
              <a:t>каждого</a:t>
            </a:r>
            <a:r>
              <a:rPr lang="en-US" sz="2100" spc="63" dirty="0">
                <a:solidFill>
                  <a:srgbClr val="3D5247"/>
                </a:solidFill>
                <a:latin typeface="Open Sans Bold"/>
              </a:rPr>
              <a:t> </a:t>
            </a:r>
            <a:r>
              <a:rPr lang="en-US" sz="2100" spc="63" dirty="0" err="1">
                <a:solidFill>
                  <a:srgbClr val="3D5247"/>
                </a:solidFill>
                <a:latin typeface="Open Sans Bold"/>
              </a:rPr>
              <a:t>ученика</a:t>
            </a:r>
            <a:r>
              <a:rPr lang="en-US" sz="2100" spc="63" dirty="0">
                <a:solidFill>
                  <a:srgbClr val="3D5247"/>
                </a:solidFill>
                <a:latin typeface="Open Sans Bold"/>
              </a:rPr>
              <a:t>.</a:t>
            </a:r>
          </a:p>
        </p:txBody>
      </p:sp>
      <p:pic>
        <p:nvPicPr>
          <p:cNvPr id="6" name="Picture 6"/>
          <p:cNvPicPr>
            <a:picLocks noChangeAspect="1"/>
          </p:cNvPicPr>
          <p:nvPr/>
        </p:nvPicPr>
        <p:blipFill>
          <a:blip r:embed="rId3"/>
          <a:srcRect/>
          <a:stretch>
            <a:fillRect/>
          </a:stretch>
        </p:blipFill>
        <p:spPr>
          <a:xfrm>
            <a:off x="2043709" y="3214902"/>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942538"/>
            <a:ext cx="1058711" cy="1279761"/>
          </a:xfrm>
          <a:prstGeom prst="rect">
            <a:avLst/>
          </a:prstGeom>
        </p:spPr>
      </p:pic>
      <p:sp>
        <p:nvSpPr>
          <p:cNvPr id="9" name="TextBox 8">
            <a:extLst>
              <a:ext uri="{FF2B5EF4-FFF2-40B4-BE49-F238E27FC236}">
                <a16:creationId xmlns:a16="http://schemas.microsoft.com/office/drawing/2014/main" id="{0E44502A-D0FA-4170-B4AB-6C788813BF01}"/>
              </a:ext>
            </a:extLst>
          </p:cNvPr>
          <p:cNvSpPr txBox="1"/>
          <p:nvPr/>
        </p:nvSpPr>
        <p:spPr>
          <a:xfrm>
            <a:off x="16243567" y="8604503"/>
            <a:ext cx="762000" cy="769441"/>
          </a:xfrm>
          <a:prstGeom prst="rect">
            <a:avLst/>
          </a:prstGeom>
          <a:noFill/>
        </p:spPr>
        <p:txBody>
          <a:bodyPr wrap="square" rtlCol="0">
            <a:spAutoFit/>
          </a:bodyPr>
          <a:lstStyle/>
          <a:p>
            <a:pPr algn="ctr"/>
            <a:r>
              <a:rPr lang="ru-RU" sz="4400" b="1"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028700"/>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КЛАССИФИКАЦИЯ ИННОВАЦИОННЫХ ТЕХНОЛОГИЙ</a:t>
            </a:r>
          </a:p>
        </p:txBody>
      </p:sp>
      <p:sp>
        <p:nvSpPr>
          <p:cNvPr id="5" name="TextBox 5"/>
          <p:cNvSpPr txBox="1"/>
          <p:nvPr/>
        </p:nvSpPr>
        <p:spPr>
          <a:xfrm>
            <a:off x="3453427" y="3156401"/>
            <a:ext cx="13112774" cy="4813935"/>
          </a:xfrm>
          <a:prstGeom prst="rect">
            <a:avLst/>
          </a:prstGeom>
        </p:spPr>
        <p:txBody>
          <a:bodyPr lIns="0" tIns="0" rIns="0" bIns="0" rtlCol="0" anchor="t">
            <a:spAutoFit/>
          </a:bodyPr>
          <a:lstStyle/>
          <a:p>
            <a:pPr>
              <a:lnSpc>
                <a:spcPts val="2940"/>
              </a:lnSpc>
            </a:pPr>
            <a:r>
              <a:rPr lang="en-US" sz="2100" spc="63" dirty="0">
                <a:solidFill>
                  <a:srgbClr val="E49D14"/>
                </a:solidFill>
                <a:latin typeface="Open Sans Bold"/>
              </a:rPr>
              <a:t>1. </a:t>
            </a:r>
            <a:r>
              <a:rPr lang="en-US" sz="2100" spc="63" dirty="0" err="1">
                <a:solidFill>
                  <a:srgbClr val="E49D14"/>
                </a:solidFill>
                <a:latin typeface="Open Sans Bold"/>
              </a:rPr>
              <a:t>Общие</a:t>
            </a:r>
            <a:r>
              <a:rPr lang="en-US" sz="2100" spc="63" dirty="0">
                <a:solidFill>
                  <a:srgbClr val="E49D14"/>
                </a:solidFill>
                <a:latin typeface="Open Sans Bold"/>
              </a:rPr>
              <a:t> </a:t>
            </a:r>
            <a:r>
              <a:rPr lang="en-US" sz="2000" spc="36" dirty="0" err="1">
                <a:solidFill>
                  <a:srgbClr val="E49D14"/>
                </a:solidFill>
                <a:latin typeface="Arimo Bold"/>
              </a:rPr>
              <a:t>технологии</a:t>
            </a:r>
            <a:r>
              <a:rPr lang="en-US" sz="1200" spc="36" dirty="0">
                <a:solidFill>
                  <a:srgbClr val="E49D14"/>
                </a:solidFill>
                <a:latin typeface="Arimo Bold"/>
              </a:rPr>
              <a:t>:</a:t>
            </a:r>
          </a:p>
          <a:p>
            <a:pPr>
              <a:lnSpc>
                <a:spcPts val="2940"/>
              </a:lnSpc>
              <a:spcBef>
                <a:spcPct val="0"/>
              </a:spcBef>
            </a:pPr>
            <a:r>
              <a:rPr lang="en-US" sz="1200" spc="36" dirty="0">
                <a:solidFill>
                  <a:srgbClr val="3D5247"/>
                </a:solidFill>
                <a:latin typeface="Arimo Bold"/>
              </a:rPr>
              <a:t>– </a:t>
            </a:r>
            <a:r>
              <a:rPr lang="en-US" sz="1200" spc="36" dirty="0" err="1">
                <a:solidFill>
                  <a:srgbClr val="3D5247"/>
                </a:solidFill>
                <a:latin typeface="Arimo Bold"/>
              </a:rPr>
              <a:t>и</a:t>
            </a:r>
            <a:r>
              <a:rPr lang="en-US" sz="2100" spc="63" dirty="0" err="1">
                <a:solidFill>
                  <a:srgbClr val="3D5247"/>
                </a:solidFill>
                <a:latin typeface="Open Sans Bold"/>
              </a:rPr>
              <a:t>нформационно-коммуникационные</a:t>
            </a:r>
            <a:r>
              <a:rPr lang="en-US" sz="2100" spc="63" dirty="0">
                <a:solidFill>
                  <a:srgbClr val="3D5247"/>
                </a:solidFill>
                <a:latin typeface="Open Sans Bold"/>
              </a:rPr>
              <a:t> </a:t>
            </a:r>
            <a:r>
              <a:rPr lang="en-US" sz="2100" spc="63" dirty="0" err="1">
                <a:solidFill>
                  <a:srgbClr val="3D5247"/>
                </a:solidFill>
                <a:latin typeface="Open Sans Bold"/>
              </a:rPr>
              <a:t>технологии</a:t>
            </a:r>
            <a:r>
              <a:rPr lang="en-US" sz="2100" spc="63" dirty="0">
                <a:solidFill>
                  <a:srgbClr val="3D5247"/>
                </a:solidFill>
                <a:latin typeface="Open Sans Bold"/>
              </a:rPr>
              <a:t> (ИКТ);</a:t>
            </a:r>
          </a:p>
          <a:p>
            <a:pPr>
              <a:lnSpc>
                <a:spcPts val="2940"/>
              </a:lnSpc>
              <a:spcBef>
                <a:spcPct val="0"/>
              </a:spcBef>
            </a:pPr>
            <a:r>
              <a:rPr lang="en-US" sz="2100" spc="63" dirty="0">
                <a:solidFill>
                  <a:srgbClr val="3D5247"/>
                </a:solidFill>
                <a:latin typeface="Open Sans Bold"/>
              </a:rPr>
              <a:t>– </a:t>
            </a:r>
            <a:r>
              <a:rPr lang="en-US" sz="2100" spc="63" dirty="0" err="1">
                <a:solidFill>
                  <a:srgbClr val="3D5247"/>
                </a:solidFill>
                <a:latin typeface="Open Sans Bold"/>
              </a:rPr>
              <a:t>информационно-аналитическое</a:t>
            </a:r>
            <a:r>
              <a:rPr lang="en-US" sz="2100" spc="63" dirty="0">
                <a:solidFill>
                  <a:srgbClr val="3D5247"/>
                </a:solidFill>
                <a:latin typeface="Open Sans Bold"/>
              </a:rPr>
              <a:t> </a:t>
            </a:r>
            <a:r>
              <a:rPr lang="en-US" sz="2100" spc="63" dirty="0" err="1">
                <a:solidFill>
                  <a:srgbClr val="3D5247"/>
                </a:solidFill>
                <a:latin typeface="Open Sans Bold"/>
              </a:rPr>
              <a:t>сопровождение</a:t>
            </a:r>
            <a:r>
              <a:rPr lang="en-US" sz="2100" spc="63" dirty="0">
                <a:solidFill>
                  <a:srgbClr val="3D5247"/>
                </a:solidFill>
                <a:latin typeface="Open Sans Bold"/>
              </a:rPr>
              <a:t> </a:t>
            </a:r>
            <a:r>
              <a:rPr lang="en-US" sz="2100" spc="63" dirty="0" err="1">
                <a:solidFill>
                  <a:srgbClr val="3D5247"/>
                </a:solidFill>
                <a:latin typeface="Open Sans Bold"/>
              </a:rPr>
              <a:t>обучения</a:t>
            </a:r>
            <a:r>
              <a:rPr lang="en-US" sz="2100" spc="63" dirty="0">
                <a:solidFill>
                  <a:srgbClr val="3D5247"/>
                </a:solidFill>
                <a:latin typeface="Open Sans Bold"/>
              </a:rPr>
              <a:t> и </a:t>
            </a:r>
            <a:r>
              <a:rPr lang="en-US" sz="2100" spc="63" dirty="0" err="1">
                <a:solidFill>
                  <a:srgbClr val="3D5247"/>
                </a:solidFill>
                <a:latin typeface="Open Sans Bold"/>
              </a:rPr>
              <a:t>управление</a:t>
            </a:r>
            <a:r>
              <a:rPr lang="en-US" sz="2100" spc="63" dirty="0">
                <a:solidFill>
                  <a:srgbClr val="3D5247"/>
                </a:solidFill>
                <a:latin typeface="Open Sans Bold"/>
              </a:rPr>
              <a:t> </a:t>
            </a:r>
            <a:r>
              <a:rPr lang="en-US" sz="2100" spc="63" dirty="0" err="1">
                <a:solidFill>
                  <a:srgbClr val="3D5247"/>
                </a:solidFill>
                <a:latin typeface="Open Sans Bold"/>
              </a:rPr>
              <a:t>качеством</a:t>
            </a:r>
            <a:r>
              <a:rPr lang="en-US" sz="2100" spc="63" dirty="0">
                <a:solidFill>
                  <a:srgbClr val="3D5247"/>
                </a:solidFill>
                <a:latin typeface="Open Sans Bold"/>
              </a:rPr>
              <a:t> </a:t>
            </a:r>
            <a:r>
              <a:rPr lang="en-US" sz="2100" spc="63" dirty="0" err="1">
                <a:solidFill>
                  <a:srgbClr val="3D5247"/>
                </a:solidFill>
                <a:latin typeface="Open Sans Bold"/>
              </a:rPr>
              <a:t>образования</a:t>
            </a:r>
            <a:r>
              <a:rPr lang="en-US" sz="2100" spc="63" dirty="0">
                <a:solidFill>
                  <a:srgbClr val="3D5247"/>
                </a:solidFill>
                <a:latin typeface="Open Sans Bold"/>
              </a:rPr>
              <a:t>;</a:t>
            </a:r>
          </a:p>
          <a:p>
            <a:pPr>
              <a:lnSpc>
                <a:spcPts val="2940"/>
              </a:lnSpc>
              <a:spcBef>
                <a:spcPct val="0"/>
              </a:spcBef>
            </a:pPr>
            <a:r>
              <a:rPr lang="en-US" sz="2100" spc="63" dirty="0">
                <a:solidFill>
                  <a:srgbClr val="E49D14"/>
                </a:solidFill>
                <a:latin typeface="Open Sans Bold"/>
              </a:rPr>
              <a:t>– </a:t>
            </a:r>
            <a:r>
              <a:rPr lang="en-US" sz="2100" spc="63" dirty="0" err="1">
                <a:solidFill>
                  <a:srgbClr val="E49D14"/>
                </a:solidFill>
                <a:latin typeface="Open Sans Bold"/>
              </a:rPr>
              <a:t>дидактические</a:t>
            </a:r>
            <a:r>
              <a:rPr lang="en-US" sz="2100" spc="63" dirty="0">
                <a:solidFill>
                  <a:srgbClr val="E49D14"/>
                </a:solidFill>
                <a:latin typeface="Open Sans Bold"/>
              </a:rPr>
              <a:t>;</a:t>
            </a:r>
          </a:p>
          <a:p>
            <a:pPr>
              <a:lnSpc>
                <a:spcPts val="2940"/>
              </a:lnSpc>
              <a:spcBef>
                <a:spcPct val="0"/>
              </a:spcBef>
            </a:pPr>
            <a:r>
              <a:rPr lang="en-US" sz="2100" spc="63" dirty="0">
                <a:solidFill>
                  <a:srgbClr val="E49D14"/>
                </a:solidFill>
                <a:latin typeface="Open Sans Bold"/>
              </a:rPr>
              <a:t>– </a:t>
            </a:r>
            <a:r>
              <a:rPr lang="en-US" sz="2100" spc="63" dirty="0" err="1">
                <a:solidFill>
                  <a:srgbClr val="E49D14"/>
                </a:solidFill>
                <a:latin typeface="Open Sans Bold"/>
              </a:rPr>
              <a:t>здоровьесберегающие</a:t>
            </a:r>
            <a:r>
              <a:rPr lang="en-US" sz="2100" spc="63" dirty="0">
                <a:solidFill>
                  <a:srgbClr val="E49D14"/>
                </a:solidFill>
                <a:latin typeface="Open Sans Bold"/>
              </a:rPr>
              <a:t>.</a:t>
            </a:r>
          </a:p>
          <a:p>
            <a:pPr>
              <a:lnSpc>
                <a:spcPts val="2940"/>
              </a:lnSpc>
              <a:spcBef>
                <a:spcPct val="0"/>
              </a:spcBef>
            </a:pPr>
            <a:endParaRPr lang="en-US" sz="2100" spc="63" dirty="0">
              <a:solidFill>
                <a:srgbClr val="E49D14"/>
              </a:solidFill>
              <a:latin typeface="Open Sans Bold"/>
            </a:endParaRPr>
          </a:p>
          <a:p>
            <a:pPr>
              <a:lnSpc>
                <a:spcPts val="2940"/>
              </a:lnSpc>
              <a:spcBef>
                <a:spcPct val="0"/>
              </a:spcBef>
            </a:pPr>
            <a:r>
              <a:rPr lang="en-US" sz="2100" spc="63" dirty="0">
                <a:solidFill>
                  <a:srgbClr val="E49D14"/>
                </a:solidFill>
                <a:latin typeface="Open Sans Bold"/>
              </a:rPr>
              <a:t>2. </a:t>
            </a:r>
            <a:r>
              <a:rPr lang="en-US" sz="2100" spc="63" dirty="0" err="1">
                <a:solidFill>
                  <a:srgbClr val="E49D14"/>
                </a:solidFill>
                <a:latin typeface="Open Sans Bold"/>
              </a:rPr>
              <a:t>Технологии</a:t>
            </a:r>
            <a:r>
              <a:rPr lang="en-US" sz="2100" spc="63" dirty="0">
                <a:solidFill>
                  <a:srgbClr val="E49D14"/>
                </a:solidFill>
                <a:latin typeface="Open Sans Bold"/>
              </a:rPr>
              <a:t>, в </a:t>
            </a:r>
            <a:r>
              <a:rPr lang="en-US" sz="2100" spc="63" dirty="0" err="1">
                <a:solidFill>
                  <a:srgbClr val="E49D14"/>
                </a:solidFill>
                <a:latin typeface="Open Sans Bold"/>
              </a:rPr>
              <a:t>основу</a:t>
            </a:r>
            <a:r>
              <a:rPr lang="en-US" sz="2100" spc="63" dirty="0">
                <a:solidFill>
                  <a:srgbClr val="E49D14"/>
                </a:solidFill>
                <a:latin typeface="Open Sans Bold"/>
              </a:rPr>
              <a:t> </a:t>
            </a:r>
            <a:r>
              <a:rPr lang="en-US" sz="2100" spc="63" dirty="0" err="1">
                <a:solidFill>
                  <a:srgbClr val="E49D14"/>
                </a:solidFill>
                <a:latin typeface="Open Sans Bold"/>
              </a:rPr>
              <a:t>применения</a:t>
            </a:r>
            <a:r>
              <a:rPr lang="en-US" sz="2100" spc="63" dirty="0">
                <a:solidFill>
                  <a:srgbClr val="E49D14"/>
                </a:solidFill>
                <a:latin typeface="Open Sans Bold"/>
              </a:rPr>
              <a:t> </a:t>
            </a:r>
            <a:r>
              <a:rPr lang="en-US" sz="2100" spc="63" dirty="0" err="1">
                <a:solidFill>
                  <a:srgbClr val="E49D14"/>
                </a:solidFill>
                <a:latin typeface="Open Sans Bold"/>
              </a:rPr>
              <a:t>которых</a:t>
            </a:r>
            <a:r>
              <a:rPr lang="en-US" sz="2100" spc="63" dirty="0">
                <a:solidFill>
                  <a:srgbClr val="E49D14"/>
                </a:solidFill>
                <a:latin typeface="Open Sans Bold"/>
              </a:rPr>
              <a:t> </a:t>
            </a:r>
            <a:r>
              <a:rPr lang="en-US" sz="2100" spc="63" dirty="0" err="1">
                <a:solidFill>
                  <a:srgbClr val="E49D14"/>
                </a:solidFill>
                <a:latin typeface="Open Sans Bold"/>
              </a:rPr>
              <a:t>ставится</a:t>
            </a:r>
            <a:r>
              <a:rPr lang="en-US" sz="2100" spc="63" dirty="0">
                <a:solidFill>
                  <a:srgbClr val="E49D14"/>
                </a:solidFill>
                <a:latin typeface="Open Sans Bold"/>
              </a:rPr>
              <a:t> </a:t>
            </a:r>
            <a:r>
              <a:rPr lang="en-US" sz="2100" spc="63" dirty="0" err="1">
                <a:solidFill>
                  <a:srgbClr val="E49D14"/>
                </a:solidFill>
                <a:latin typeface="Open Sans Bold"/>
              </a:rPr>
              <a:t>личностный</a:t>
            </a:r>
            <a:r>
              <a:rPr lang="en-US" sz="2100" spc="63" dirty="0">
                <a:solidFill>
                  <a:srgbClr val="E49D14"/>
                </a:solidFill>
                <a:latin typeface="Open Sans Bold"/>
              </a:rPr>
              <a:t> </a:t>
            </a:r>
            <a:r>
              <a:rPr lang="en-US" sz="2100" spc="63" dirty="0" err="1">
                <a:solidFill>
                  <a:srgbClr val="E49D14"/>
                </a:solidFill>
                <a:latin typeface="Open Sans Bold"/>
              </a:rPr>
              <a:t>подход</a:t>
            </a:r>
            <a:r>
              <a:rPr lang="en-US" sz="2100" spc="63" dirty="0">
                <a:solidFill>
                  <a:srgbClr val="E49D14"/>
                </a:solidFill>
                <a:latin typeface="Open Sans Bold"/>
              </a:rPr>
              <a:t> к </a:t>
            </a:r>
            <a:r>
              <a:rPr lang="en-US" sz="2100" spc="63" dirty="0" err="1">
                <a:solidFill>
                  <a:srgbClr val="E49D14"/>
                </a:solidFill>
                <a:latin typeface="Open Sans Bold"/>
              </a:rPr>
              <a:t>обучению</a:t>
            </a:r>
            <a:r>
              <a:rPr lang="en-US" sz="2100" spc="63" dirty="0">
                <a:solidFill>
                  <a:srgbClr val="E49D14"/>
                </a:solidFill>
                <a:latin typeface="Open Sans Bold"/>
              </a:rPr>
              <a:t>:</a:t>
            </a:r>
          </a:p>
          <a:p>
            <a:pPr>
              <a:lnSpc>
                <a:spcPts val="2940"/>
              </a:lnSpc>
              <a:spcBef>
                <a:spcPct val="0"/>
              </a:spcBef>
            </a:pPr>
            <a:r>
              <a:rPr lang="en-US" sz="2100" spc="63" dirty="0">
                <a:solidFill>
                  <a:srgbClr val="3D5247"/>
                </a:solidFill>
                <a:latin typeface="Open Sans Bold"/>
              </a:rPr>
              <a:t>–</a:t>
            </a:r>
            <a:r>
              <a:rPr lang="en-US" sz="2100" spc="63" dirty="0" err="1">
                <a:solidFill>
                  <a:srgbClr val="3D5247"/>
                </a:solidFill>
                <a:latin typeface="Open Sans Bold"/>
              </a:rPr>
              <a:t>личностно-ориентированные</a:t>
            </a:r>
            <a:r>
              <a:rPr lang="en-US" sz="2100" spc="63" dirty="0">
                <a:solidFill>
                  <a:srgbClr val="3D5247"/>
                </a:solidFill>
                <a:latin typeface="Open Sans Bold"/>
              </a:rPr>
              <a:t>;</a:t>
            </a:r>
          </a:p>
          <a:p>
            <a:pPr>
              <a:lnSpc>
                <a:spcPts val="2940"/>
              </a:lnSpc>
              <a:spcBef>
                <a:spcPct val="0"/>
              </a:spcBef>
            </a:pPr>
            <a:r>
              <a:rPr lang="en-US" sz="2100" spc="63" dirty="0">
                <a:solidFill>
                  <a:srgbClr val="3D5247"/>
                </a:solidFill>
                <a:latin typeface="Open Sans Bold"/>
              </a:rPr>
              <a:t>– </a:t>
            </a:r>
            <a:r>
              <a:rPr lang="en-US" sz="2100" spc="63" dirty="0" err="1">
                <a:solidFill>
                  <a:srgbClr val="3D5247"/>
                </a:solidFill>
                <a:latin typeface="Open Sans Bold"/>
              </a:rPr>
              <a:t>психолого-педагогическое</a:t>
            </a:r>
            <a:r>
              <a:rPr lang="en-US" sz="2100" spc="63" dirty="0">
                <a:solidFill>
                  <a:srgbClr val="3D5247"/>
                </a:solidFill>
                <a:latin typeface="Open Sans Bold"/>
              </a:rPr>
              <a:t> </a:t>
            </a:r>
            <a:r>
              <a:rPr lang="en-US" sz="2100" spc="63" dirty="0" err="1">
                <a:solidFill>
                  <a:srgbClr val="3D5247"/>
                </a:solidFill>
                <a:latin typeface="Open Sans Bold"/>
              </a:rPr>
              <a:t>сопровождение</a:t>
            </a:r>
            <a:r>
              <a:rPr lang="en-US" sz="2100" spc="63" dirty="0">
                <a:solidFill>
                  <a:srgbClr val="3D5247"/>
                </a:solidFill>
                <a:latin typeface="Open Sans Bold"/>
              </a:rPr>
              <a:t> </a:t>
            </a:r>
            <a:r>
              <a:rPr lang="en-US" sz="2100" spc="63" dirty="0" err="1">
                <a:solidFill>
                  <a:srgbClr val="3D5247"/>
                </a:solidFill>
                <a:latin typeface="Open Sans Bold"/>
              </a:rPr>
              <a:t>внедрения</a:t>
            </a:r>
            <a:r>
              <a:rPr lang="en-US" sz="2100" spc="63" dirty="0">
                <a:solidFill>
                  <a:srgbClr val="3D5247"/>
                </a:solidFill>
                <a:latin typeface="Open Sans Bold"/>
              </a:rPr>
              <a:t> </a:t>
            </a:r>
            <a:r>
              <a:rPr lang="en-US" sz="2100" spc="63" dirty="0" err="1">
                <a:solidFill>
                  <a:srgbClr val="3D5247"/>
                </a:solidFill>
                <a:latin typeface="Open Sans Bold"/>
              </a:rPr>
              <a:t>инновационных</a:t>
            </a:r>
            <a:r>
              <a:rPr lang="en-US" sz="2100" spc="63" dirty="0">
                <a:solidFill>
                  <a:srgbClr val="3D5247"/>
                </a:solidFill>
                <a:latin typeface="Open Sans Bold"/>
              </a:rPr>
              <a:t> </a:t>
            </a:r>
            <a:r>
              <a:rPr lang="en-US" sz="2100" spc="63" dirty="0" err="1">
                <a:solidFill>
                  <a:srgbClr val="3D5247"/>
                </a:solidFill>
                <a:latin typeface="Open Sans Bold"/>
              </a:rPr>
              <a:t>технологий</a:t>
            </a:r>
            <a:r>
              <a:rPr lang="en-US" sz="2100" spc="63" dirty="0">
                <a:solidFill>
                  <a:srgbClr val="3D5247"/>
                </a:solidFill>
                <a:latin typeface="Open Sans Bold"/>
              </a:rPr>
              <a:t>;</a:t>
            </a:r>
          </a:p>
          <a:p>
            <a:pPr>
              <a:lnSpc>
                <a:spcPts val="2940"/>
              </a:lnSpc>
              <a:spcBef>
                <a:spcPct val="0"/>
              </a:spcBef>
            </a:pPr>
            <a:r>
              <a:rPr lang="en-US" sz="2100" spc="63" dirty="0">
                <a:solidFill>
                  <a:srgbClr val="3D5247"/>
                </a:solidFill>
                <a:latin typeface="Open Sans Bold"/>
              </a:rPr>
              <a:t>– </a:t>
            </a:r>
            <a:r>
              <a:rPr lang="en-US" sz="2100" spc="63" dirty="0" err="1">
                <a:solidFill>
                  <a:srgbClr val="3D5247"/>
                </a:solidFill>
                <a:latin typeface="Open Sans Bold"/>
              </a:rPr>
              <a:t>мониторинг</a:t>
            </a:r>
            <a:r>
              <a:rPr lang="en-US" sz="2100" spc="63" dirty="0">
                <a:solidFill>
                  <a:srgbClr val="3D5247"/>
                </a:solidFill>
                <a:latin typeface="Open Sans Bold"/>
              </a:rPr>
              <a:t> </a:t>
            </a:r>
            <a:r>
              <a:rPr lang="en-US" sz="2100" spc="63" dirty="0" err="1">
                <a:solidFill>
                  <a:srgbClr val="3D5247"/>
                </a:solidFill>
                <a:latin typeface="Open Sans Bold"/>
              </a:rPr>
              <a:t>интеллектуального</a:t>
            </a:r>
            <a:r>
              <a:rPr lang="en-US" sz="2100" spc="63" dirty="0">
                <a:solidFill>
                  <a:srgbClr val="3D5247"/>
                </a:solidFill>
                <a:latin typeface="Open Sans Bold"/>
              </a:rPr>
              <a:t> </a:t>
            </a:r>
            <a:r>
              <a:rPr lang="en-US" sz="2100" spc="63" dirty="0" err="1">
                <a:solidFill>
                  <a:srgbClr val="3D5247"/>
                </a:solidFill>
                <a:latin typeface="Open Sans Bold"/>
              </a:rPr>
              <a:t>развития</a:t>
            </a:r>
            <a:r>
              <a:rPr lang="en-US" sz="2100" spc="63" dirty="0">
                <a:solidFill>
                  <a:srgbClr val="3D5247"/>
                </a:solidFill>
                <a:latin typeface="Open Sans Bold"/>
              </a:rPr>
              <a:t>;</a:t>
            </a:r>
          </a:p>
          <a:p>
            <a:pPr>
              <a:lnSpc>
                <a:spcPts val="2940"/>
              </a:lnSpc>
              <a:spcBef>
                <a:spcPct val="0"/>
              </a:spcBef>
            </a:pPr>
            <a:r>
              <a:rPr lang="en-US" sz="2100" spc="63" dirty="0">
                <a:solidFill>
                  <a:srgbClr val="3D5247"/>
                </a:solidFill>
                <a:latin typeface="Open Sans Bold"/>
              </a:rPr>
              <a:t>– </a:t>
            </a:r>
            <a:r>
              <a:rPr lang="en-US" sz="2100" spc="63" dirty="0" err="1">
                <a:solidFill>
                  <a:srgbClr val="3D5247"/>
                </a:solidFill>
                <a:latin typeface="Open Sans Bold"/>
              </a:rPr>
              <a:t>воспитательные</a:t>
            </a:r>
            <a:r>
              <a:rPr lang="en-US" sz="2100" spc="63" dirty="0">
                <a:solidFill>
                  <a:srgbClr val="3D5247"/>
                </a:solidFill>
                <a:latin typeface="Open Sans Bold"/>
              </a:rPr>
              <a:t>;</a:t>
            </a:r>
          </a:p>
          <a:p>
            <a:pPr>
              <a:lnSpc>
                <a:spcPts val="2940"/>
              </a:lnSpc>
              <a:spcBef>
                <a:spcPct val="0"/>
              </a:spcBef>
            </a:pPr>
            <a:r>
              <a:rPr lang="en-US" sz="2100" spc="63" dirty="0">
                <a:solidFill>
                  <a:srgbClr val="3D5247"/>
                </a:solidFill>
                <a:latin typeface="Open Sans Bold"/>
              </a:rPr>
              <a:t>– </a:t>
            </a:r>
            <a:r>
              <a:rPr lang="en-US" sz="2100" spc="63" dirty="0" err="1">
                <a:solidFill>
                  <a:srgbClr val="3D5247"/>
                </a:solidFill>
                <a:latin typeface="Open Sans Bold"/>
              </a:rPr>
              <a:t>технология</a:t>
            </a:r>
            <a:r>
              <a:rPr lang="en-US" sz="2100" spc="63" dirty="0">
                <a:solidFill>
                  <a:srgbClr val="3D5247"/>
                </a:solidFill>
                <a:latin typeface="Open Sans Bold"/>
              </a:rPr>
              <a:t> </a:t>
            </a:r>
            <a:r>
              <a:rPr lang="en-US" sz="2100" spc="63" dirty="0" err="1">
                <a:solidFill>
                  <a:srgbClr val="3D5247"/>
                </a:solidFill>
                <a:latin typeface="Open Sans Bold"/>
              </a:rPr>
              <a:t>перспективно-опережающего</a:t>
            </a:r>
            <a:r>
              <a:rPr lang="en-US" sz="2100" spc="63" dirty="0">
                <a:solidFill>
                  <a:srgbClr val="3D5247"/>
                </a:solidFill>
                <a:latin typeface="Open Sans Bold"/>
              </a:rPr>
              <a:t> </a:t>
            </a:r>
            <a:r>
              <a:rPr lang="en-US" sz="2100" spc="63" dirty="0" err="1">
                <a:solidFill>
                  <a:srgbClr val="3D5247"/>
                </a:solidFill>
                <a:latin typeface="Open Sans Bold"/>
              </a:rPr>
              <a:t>обучения</a:t>
            </a:r>
            <a:r>
              <a:rPr lang="en-US" sz="2100" spc="63" dirty="0">
                <a:solidFill>
                  <a:srgbClr val="3D5247"/>
                </a:solidFill>
                <a:latin typeface="Open Sans Bold"/>
              </a:rPr>
              <a:t>.</a:t>
            </a:r>
          </a:p>
        </p:txBody>
      </p:sp>
      <p:pic>
        <p:nvPicPr>
          <p:cNvPr id="6" name="Picture 6"/>
          <p:cNvPicPr>
            <a:picLocks noChangeAspect="1"/>
          </p:cNvPicPr>
          <p:nvPr/>
        </p:nvPicPr>
        <p:blipFill>
          <a:blip r:embed="rId3"/>
          <a:srcRect/>
          <a:stretch>
            <a:fillRect/>
          </a:stretch>
        </p:blipFill>
        <p:spPr>
          <a:xfrm>
            <a:off x="2043709" y="3550508"/>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6092321"/>
            <a:ext cx="1058711" cy="1279761"/>
          </a:xfrm>
          <a:prstGeom prst="rect">
            <a:avLst/>
          </a:prstGeom>
        </p:spPr>
      </p:pic>
      <p:sp>
        <p:nvSpPr>
          <p:cNvPr id="9" name="TextBox 8">
            <a:extLst>
              <a:ext uri="{FF2B5EF4-FFF2-40B4-BE49-F238E27FC236}">
                <a16:creationId xmlns:a16="http://schemas.microsoft.com/office/drawing/2014/main" id="{7FBAD618-AAB3-4929-96A5-B4708B40FB13}"/>
              </a:ext>
            </a:extLst>
          </p:cNvPr>
          <p:cNvSpPr txBox="1"/>
          <p:nvPr/>
        </p:nvSpPr>
        <p:spPr>
          <a:xfrm>
            <a:off x="16185201" y="8204560"/>
            <a:ext cx="762000" cy="769441"/>
          </a:xfrm>
          <a:prstGeom prst="rect">
            <a:avLst/>
          </a:prstGeom>
          <a:noFill/>
        </p:spPr>
        <p:txBody>
          <a:bodyPr wrap="square" rtlCol="0">
            <a:spAutoFit/>
          </a:bodyPr>
          <a:lstStyle/>
          <a:p>
            <a:pPr algn="ctr"/>
            <a:r>
              <a:rPr lang="ru-RU" sz="4400" b="1" dirty="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143000" y="1028700"/>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ИНФОРМАЦИОННО-КОММУНИКАЦИОННЫЕ ТЕХНОЛОГИИ</a:t>
            </a:r>
          </a:p>
        </p:txBody>
      </p:sp>
      <p:sp>
        <p:nvSpPr>
          <p:cNvPr id="5" name="TextBox 5"/>
          <p:cNvSpPr txBox="1"/>
          <p:nvPr/>
        </p:nvSpPr>
        <p:spPr>
          <a:xfrm>
            <a:off x="3453427" y="3156401"/>
            <a:ext cx="13112774" cy="3699510"/>
          </a:xfrm>
          <a:prstGeom prst="rect">
            <a:avLst/>
          </a:prstGeom>
        </p:spPr>
        <p:txBody>
          <a:bodyPr lIns="0" tIns="0" rIns="0" bIns="0" rtlCol="0" anchor="t">
            <a:spAutoFit/>
          </a:bodyPr>
          <a:lstStyle/>
          <a:p>
            <a:pPr>
              <a:lnSpc>
                <a:spcPts val="2940"/>
              </a:lnSpc>
              <a:spcBef>
                <a:spcPct val="0"/>
              </a:spcBef>
            </a:pPr>
            <a:r>
              <a:rPr lang="en-US" sz="2100" spc="63">
                <a:solidFill>
                  <a:srgbClr val="E49D14"/>
                </a:solidFill>
                <a:latin typeface="Open Sans Bold"/>
              </a:rPr>
              <a:t>Преимущества ИКТ </a:t>
            </a:r>
            <a:r>
              <a:rPr lang="en-US" sz="1200" spc="36">
                <a:solidFill>
                  <a:srgbClr val="E49D14"/>
                </a:solidFill>
                <a:latin typeface="Arimo Bold"/>
              </a:rPr>
              <a:t>: </a:t>
            </a:r>
            <a:r>
              <a:rPr lang="en-US" sz="2100" spc="63">
                <a:solidFill>
                  <a:srgbClr val="3D5247"/>
                </a:solidFill>
                <a:latin typeface="Open Sans Bold"/>
              </a:rPr>
              <a:t>наглядность преподаваемого материала, творческий стиль работы, беспрепятственный доступ к любому информационному источнику, оперативность в обновлении сведений. Благодаря новым технологиям учащиеся принимают участие в онлайн-олимпиадах, готовят проекты по различным предметам, самостоятельно и всесторонне развиваются. </a:t>
            </a: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Восприятие информации посредством ее визуализации. Применение этих технологий позволяет учителю сократить время, затрачиваемое на поиск нужных материалов и подготовку к урокам.</a:t>
            </a:r>
          </a:p>
        </p:txBody>
      </p:sp>
      <p:pic>
        <p:nvPicPr>
          <p:cNvPr id="6" name="Picture 6"/>
          <p:cNvPicPr>
            <a:picLocks noChangeAspect="1"/>
          </p:cNvPicPr>
          <p:nvPr/>
        </p:nvPicPr>
        <p:blipFill>
          <a:blip r:embed="rId3"/>
          <a:srcRect/>
          <a:stretch>
            <a:fillRect/>
          </a:stretch>
        </p:blipFill>
        <p:spPr>
          <a:xfrm>
            <a:off x="2043709" y="3317043"/>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576150"/>
            <a:ext cx="1058711" cy="1279761"/>
          </a:xfrm>
          <a:prstGeom prst="rect">
            <a:avLst/>
          </a:prstGeom>
        </p:spPr>
      </p:pic>
      <p:sp>
        <p:nvSpPr>
          <p:cNvPr id="9" name="TextBox 8">
            <a:extLst>
              <a:ext uri="{FF2B5EF4-FFF2-40B4-BE49-F238E27FC236}">
                <a16:creationId xmlns:a16="http://schemas.microsoft.com/office/drawing/2014/main" id="{EBE00BA4-7E86-4FCD-9D6C-53D1018655B8}"/>
              </a:ext>
            </a:extLst>
          </p:cNvPr>
          <p:cNvSpPr txBox="1"/>
          <p:nvPr/>
        </p:nvSpPr>
        <p:spPr>
          <a:xfrm>
            <a:off x="16361229" y="8219782"/>
            <a:ext cx="762000" cy="769441"/>
          </a:xfrm>
          <a:prstGeom prst="rect">
            <a:avLst/>
          </a:prstGeom>
          <a:noFill/>
        </p:spPr>
        <p:txBody>
          <a:bodyPr wrap="square" rtlCol="0">
            <a:spAutoFit/>
          </a:bodyPr>
          <a:lstStyle/>
          <a:p>
            <a:pPr algn="ctr"/>
            <a:r>
              <a:rPr lang="ru-RU" sz="4400" b="1" dirty="0"/>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72866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ИНФОРМАЦИОННО-АНАЛИТИЧЕСКОЕ СОПРОВОЖДЕНИЕ УЧЕБНОГО ПРОЦЕССА</a:t>
            </a:r>
          </a:p>
        </p:txBody>
      </p:sp>
      <p:sp>
        <p:nvSpPr>
          <p:cNvPr id="5" name="TextBox 5"/>
          <p:cNvSpPr txBox="1"/>
          <p:nvPr/>
        </p:nvSpPr>
        <p:spPr>
          <a:xfrm>
            <a:off x="3453427" y="3156401"/>
            <a:ext cx="13112774" cy="4070985"/>
          </a:xfrm>
          <a:prstGeom prst="rect">
            <a:avLst/>
          </a:prstGeom>
        </p:spPr>
        <p:txBody>
          <a:bodyPr lIns="0" tIns="0" rIns="0" bIns="0" rtlCol="0" anchor="t">
            <a:spAutoFit/>
          </a:bodyPr>
          <a:lstStyle/>
          <a:p>
            <a:pPr>
              <a:lnSpc>
                <a:spcPts val="2940"/>
              </a:lnSpc>
            </a:pPr>
            <a:r>
              <a:rPr lang="en-US" sz="2100" spc="63">
                <a:solidFill>
                  <a:srgbClr val="3D5247"/>
                </a:solidFill>
                <a:latin typeface="Open Sans Bold"/>
              </a:rPr>
              <a:t>Применение этой технологии позволяет постоянно отслеживать процесс развитие</a:t>
            </a:r>
          </a:p>
          <a:p>
            <a:pPr>
              <a:lnSpc>
                <a:spcPts val="2940"/>
              </a:lnSpc>
              <a:spcBef>
                <a:spcPct val="0"/>
              </a:spcBef>
            </a:pPr>
            <a:r>
              <a:rPr lang="en-US" sz="2100" spc="63">
                <a:solidFill>
                  <a:srgbClr val="3D5247"/>
                </a:solidFill>
                <a:latin typeface="Open Sans Bold"/>
              </a:rPr>
              <a:t>ребенка, класса, группы или школы в целом. Данный метод стал незаменим в ходе</a:t>
            </a:r>
          </a:p>
          <a:p>
            <a:pPr>
              <a:lnSpc>
                <a:spcPts val="2940"/>
              </a:lnSpc>
              <a:spcBef>
                <a:spcPct val="0"/>
              </a:spcBef>
            </a:pPr>
            <a:r>
              <a:rPr lang="en-US" sz="2100" spc="63">
                <a:solidFill>
                  <a:srgbClr val="3D5247"/>
                </a:solidFill>
                <a:latin typeface="Open Sans Bold"/>
              </a:rPr>
              <a:t>контроля за учебной деятельностью обучающихся и выявления достижений педагогов.</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Ярким примером применения описываемой технологии является введение электронных дневников, электронных журналов и библиотеки электронных образовательных ресурсов в системе «Московской электронной школы». Эта программно-аппаратная платформа дает возможность не только определять ученика ученика и школы в динамике, но и получать уникальные учебно-методические материалы для решения практически любой педагогической задачи.</a:t>
            </a:r>
          </a:p>
        </p:txBody>
      </p:sp>
      <p:pic>
        <p:nvPicPr>
          <p:cNvPr id="6" name="Picture 6"/>
          <p:cNvPicPr>
            <a:picLocks noChangeAspect="1"/>
          </p:cNvPicPr>
          <p:nvPr/>
        </p:nvPicPr>
        <p:blipFill>
          <a:blip r:embed="rId3"/>
          <a:srcRect/>
          <a:stretch>
            <a:fillRect/>
          </a:stretch>
        </p:blipFill>
        <p:spPr>
          <a:xfrm>
            <a:off x="2043709" y="3317043"/>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576150"/>
            <a:ext cx="1058711" cy="1279761"/>
          </a:xfrm>
          <a:prstGeom prst="rect">
            <a:avLst/>
          </a:prstGeom>
        </p:spPr>
      </p:pic>
      <p:sp>
        <p:nvSpPr>
          <p:cNvPr id="9" name="TextBox 8">
            <a:extLst>
              <a:ext uri="{FF2B5EF4-FFF2-40B4-BE49-F238E27FC236}">
                <a16:creationId xmlns:a16="http://schemas.microsoft.com/office/drawing/2014/main" id="{7CAFD967-98ED-4077-B369-4049E0174F0C}"/>
              </a:ext>
            </a:extLst>
          </p:cNvPr>
          <p:cNvSpPr txBox="1"/>
          <p:nvPr/>
        </p:nvSpPr>
        <p:spPr>
          <a:xfrm>
            <a:off x="16060262" y="8219782"/>
            <a:ext cx="762000" cy="769441"/>
          </a:xfrm>
          <a:prstGeom prst="rect">
            <a:avLst/>
          </a:prstGeom>
          <a:noFill/>
        </p:spPr>
        <p:txBody>
          <a:bodyPr wrap="square" rtlCol="0">
            <a:spAutoFit/>
          </a:bodyPr>
          <a:lstStyle/>
          <a:p>
            <a:pPr algn="ctr"/>
            <a:r>
              <a:rPr lang="ru-RU" sz="4400" b="1" dirty="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ДИДАКТИЧЕСКИЕ ТЕХНОЛОГИИ</a:t>
            </a:r>
          </a:p>
        </p:txBody>
      </p:sp>
      <p:sp>
        <p:nvSpPr>
          <p:cNvPr id="5" name="TextBox 5"/>
          <p:cNvSpPr txBox="1"/>
          <p:nvPr/>
        </p:nvSpPr>
        <p:spPr>
          <a:xfrm>
            <a:off x="3453427" y="3739772"/>
            <a:ext cx="13112774" cy="2585085"/>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К дидактическим технологиям относятся игры; групповые задания; учебные проекты;</a:t>
            </a:r>
          </a:p>
          <a:p>
            <a:pPr>
              <a:lnSpc>
                <a:spcPts val="2940"/>
              </a:lnSpc>
              <a:spcBef>
                <a:spcPct val="0"/>
              </a:spcBef>
            </a:pPr>
            <a:r>
              <a:rPr lang="en-US" sz="2100" spc="63">
                <a:solidFill>
                  <a:srgbClr val="3D5247"/>
                </a:solidFill>
                <a:latin typeface="Open Sans Bold"/>
              </a:rPr>
              <a:t>самостоятельная работа школьников. Игровой метод позволяет заинтересовать</a:t>
            </a:r>
          </a:p>
          <a:p>
            <a:pPr>
              <a:lnSpc>
                <a:spcPts val="2940"/>
              </a:lnSpc>
              <a:spcBef>
                <a:spcPct val="0"/>
              </a:spcBef>
            </a:pPr>
            <a:r>
              <a:rPr lang="en-US" sz="2100" spc="63">
                <a:solidFill>
                  <a:srgbClr val="3D5247"/>
                </a:solidFill>
                <a:latin typeface="Open Sans Bold"/>
              </a:rPr>
              <a:t>учеников, увлечь и повысить мотивацию.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Его применение дает возможность ученикам получить необходимые знания, усвоить новую информацию. Особенно актуально его применение среди учащихся начальной школы, которые наиболее восприимчивы к игре.</a:t>
            </a:r>
          </a:p>
        </p:txBody>
      </p:sp>
      <p:pic>
        <p:nvPicPr>
          <p:cNvPr id="6" name="Picture 6"/>
          <p:cNvPicPr>
            <a:picLocks noChangeAspect="1"/>
          </p:cNvPicPr>
          <p:nvPr/>
        </p:nvPicPr>
        <p:blipFill>
          <a:blip r:embed="rId3"/>
          <a:srcRect/>
          <a:stretch>
            <a:fillRect/>
          </a:stretch>
        </p:blipFill>
        <p:spPr>
          <a:xfrm>
            <a:off x="2043709" y="3579691"/>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576150"/>
            <a:ext cx="1058711" cy="1279761"/>
          </a:xfrm>
          <a:prstGeom prst="rect">
            <a:avLst/>
          </a:prstGeom>
        </p:spPr>
      </p:pic>
      <p:sp>
        <p:nvSpPr>
          <p:cNvPr id="9" name="TextBox 8">
            <a:extLst>
              <a:ext uri="{FF2B5EF4-FFF2-40B4-BE49-F238E27FC236}">
                <a16:creationId xmlns:a16="http://schemas.microsoft.com/office/drawing/2014/main" id="{289C3A13-A93E-4A96-8DF7-EA8862A5DBCE}"/>
              </a:ext>
            </a:extLst>
          </p:cNvPr>
          <p:cNvSpPr txBox="1"/>
          <p:nvPr/>
        </p:nvSpPr>
        <p:spPr>
          <a:xfrm>
            <a:off x="16185201" y="8219782"/>
            <a:ext cx="762000" cy="769441"/>
          </a:xfrm>
          <a:prstGeom prst="rect">
            <a:avLst/>
          </a:prstGeom>
          <a:noFill/>
        </p:spPr>
        <p:txBody>
          <a:bodyPr wrap="square" rtlCol="0">
            <a:spAutoFit/>
          </a:bodyPr>
          <a:lstStyle/>
          <a:p>
            <a:pPr algn="ctr"/>
            <a:r>
              <a:rPr lang="ru-RU" sz="4400" b="1"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41629" y="2626479"/>
            <a:ext cx="1857915" cy="1371563"/>
            <a:chOff x="0" y="0"/>
            <a:chExt cx="2477220" cy="1828751"/>
          </a:xfrm>
        </p:grpSpPr>
        <p:pic>
          <p:nvPicPr>
            <p:cNvPr id="3" name="Picture 3"/>
            <p:cNvPicPr>
              <a:picLocks noChangeAspect="1"/>
            </p:cNvPicPr>
            <p:nvPr/>
          </p:nvPicPr>
          <p:blipFill>
            <a:blip r:embed="rId2"/>
            <a:srcRect l="43213" t="42024" r="43213" b="42024"/>
            <a:stretch>
              <a:fillRect/>
            </a:stretch>
          </p:blipFill>
          <p:spPr>
            <a:xfrm>
              <a:off x="0" y="694250"/>
              <a:ext cx="2477220" cy="1134500"/>
            </a:xfrm>
            <a:prstGeom prst="rect">
              <a:avLst/>
            </a:prstGeom>
          </p:spPr>
        </p:pic>
        <p:pic>
          <p:nvPicPr>
            <p:cNvPr id="4" name="Picture 4"/>
            <p:cNvPicPr>
              <a:picLocks noChangeAspect="1"/>
            </p:cNvPicPr>
            <p:nvPr/>
          </p:nvPicPr>
          <p:blipFill>
            <a:blip r:embed="rId2"/>
            <a:srcRect l="43213" t="46012" r="43213" b="46012"/>
            <a:stretch>
              <a:fillRect/>
            </a:stretch>
          </p:blipFill>
          <p:spPr>
            <a:xfrm>
              <a:off x="0" y="0"/>
              <a:ext cx="2477220" cy="567250"/>
            </a:xfrm>
            <a:prstGeom prst="rect">
              <a:avLst/>
            </a:prstGeom>
          </p:spPr>
        </p:pic>
      </p:grpSp>
      <p:sp>
        <p:nvSpPr>
          <p:cNvPr id="5" name="AutoShape 5"/>
          <p:cNvSpPr/>
          <p:nvPr/>
        </p:nvSpPr>
        <p:spPr>
          <a:xfrm>
            <a:off x="-592282" y="9258300"/>
            <a:ext cx="19472564" cy="1548245"/>
          </a:xfrm>
          <a:prstGeom prst="rect">
            <a:avLst/>
          </a:prstGeom>
          <a:solidFill>
            <a:srgbClr val="F1CA00"/>
          </a:solidFill>
        </p:spPr>
      </p:sp>
      <p:grpSp>
        <p:nvGrpSpPr>
          <p:cNvPr id="6" name="Group 6"/>
          <p:cNvGrpSpPr/>
          <p:nvPr/>
        </p:nvGrpSpPr>
        <p:grpSpPr>
          <a:xfrm>
            <a:off x="2153460" y="-290512"/>
            <a:ext cx="13660067" cy="8661775"/>
            <a:chOff x="0" y="0"/>
            <a:chExt cx="18213422" cy="11549034"/>
          </a:xfrm>
        </p:grpSpPr>
        <p:sp>
          <p:nvSpPr>
            <p:cNvPr id="7" name="TextBox 7"/>
            <p:cNvSpPr txBox="1"/>
            <p:nvPr/>
          </p:nvSpPr>
          <p:spPr>
            <a:xfrm>
              <a:off x="358688" y="3173384"/>
              <a:ext cx="17496046" cy="8387080"/>
            </a:xfrm>
            <a:prstGeom prst="rect">
              <a:avLst/>
            </a:prstGeom>
          </p:spPr>
          <p:txBody>
            <a:bodyPr lIns="0" tIns="0" rIns="0" bIns="0" rtlCol="0" anchor="t">
              <a:spAutoFit/>
            </a:bodyPr>
            <a:lstStyle/>
            <a:p>
              <a:pPr algn="ctr">
                <a:lnSpc>
                  <a:spcPts val="2940"/>
                </a:lnSpc>
              </a:pPr>
              <a:endParaRPr/>
            </a:p>
            <a:p>
              <a:pPr algn="ctr">
                <a:lnSpc>
                  <a:spcPts val="2940"/>
                </a:lnSpc>
              </a:pPr>
              <a:endParaRPr/>
            </a:p>
            <a:p>
              <a:pPr algn="ctr">
                <a:lnSpc>
                  <a:spcPts val="2940"/>
                </a:lnSpc>
              </a:pPr>
              <a:endParaRPr/>
            </a:p>
            <a:p>
              <a:pPr algn="ctr">
                <a:lnSpc>
                  <a:spcPts val="2940"/>
                </a:lnSpc>
              </a:pPr>
              <a:endParaRPr/>
            </a:p>
            <a:p>
              <a:pPr algn="ctr">
                <a:lnSpc>
                  <a:spcPts val="2940"/>
                </a:lnSpc>
              </a:pPr>
              <a:r>
                <a:rPr lang="en-US" sz="2100" spc="63">
                  <a:solidFill>
                    <a:srgbClr val="000000"/>
                  </a:solidFill>
                  <a:latin typeface="Open Sans Bold"/>
                </a:rPr>
                <a:t>КРИЗИС ОБРАЗОВАНИЯ</a:t>
              </a: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r>
                <a:rPr lang="en-US" sz="2100" spc="63">
                  <a:solidFill>
                    <a:srgbClr val="000000"/>
                  </a:solidFill>
                  <a:latin typeface="Open Sans Bold"/>
                </a:rPr>
                <a:t>СМЕНА ОБРАЗОВАТЕЛЬНОЙ ПАРАДИГМЫ</a:t>
              </a: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endParaRPr lang="en-US" sz="2100" spc="63">
                <a:solidFill>
                  <a:srgbClr val="000000"/>
                </a:solidFill>
                <a:latin typeface="Open Sans Bold"/>
              </a:endParaRPr>
            </a:p>
            <a:p>
              <a:pPr algn="ctr">
                <a:lnSpc>
                  <a:spcPts val="2940"/>
                </a:lnSpc>
              </a:pPr>
              <a:r>
                <a:rPr lang="en-US" sz="2100" spc="63">
                  <a:solidFill>
                    <a:srgbClr val="000000"/>
                  </a:solidFill>
                  <a:latin typeface="Open Sans Bold"/>
                </a:rPr>
                <a:t>НОВЫЕ ОБРАЗОВАТЕЛЬНЫЕ ЦЕННОСТ</a:t>
              </a:r>
              <a:r>
                <a:rPr lang="en-US" sz="2100" spc="63">
                  <a:solidFill>
                    <a:srgbClr val="000000"/>
                  </a:solidFill>
                  <a:latin typeface="Open Sans"/>
                </a:rPr>
                <a:t>И</a:t>
              </a:r>
            </a:p>
          </p:txBody>
        </p:sp>
        <p:sp>
          <p:nvSpPr>
            <p:cNvPr id="8" name="TextBox 8"/>
            <p:cNvSpPr txBox="1"/>
            <p:nvPr/>
          </p:nvSpPr>
          <p:spPr>
            <a:xfrm>
              <a:off x="0" y="81280"/>
              <a:ext cx="18213422" cy="1582420"/>
            </a:xfrm>
            <a:prstGeom prst="rect">
              <a:avLst/>
            </a:prstGeom>
          </p:spPr>
          <p:txBody>
            <a:bodyPr lIns="0" tIns="0" rIns="0" bIns="0" rtlCol="0" anchor="t">
              <a:spAutoFit/>
            </a:bodyPr>
            <a:lstStyle/>
            <a:p>
              <a:pPr algn="ctr">
                <a:lnSpc>
                  <a:spcPts val="4620"/>
                </a:lnSpc>
              </a:pPr>
              <a:endParaRPr/>
            </a:p>
            <a:p>
              <a:pPr algn="ctr">
                <a:lnSpc>
                  <a:spcPts val="4620"/>
                </a:lnSpc>
              </a:pPr>
              <a:r>
                <a:rPr lang="en-US" sz="4200" spc="126">
                  <a:solidFill>
                    <a:srgbClr val="000000"/>
                  </a:solidFill>
                  <a:latin typeface="Open Sans Bold"/>
                </a:rPr>
                <a:t>ИЗМЕНЕНИЯ В ОБРАЗОВАНИИ</a:t>
              </a:r>
            </a:p>
          </p:txBody>
        </p:sp>
        <p:sp>
          <p:nvSpPr>
            <p:cNvPr id="9" name="TextBox 9"/>
            <p:cNvSpPr txBox="1"/>
            <p:nvPr/>
          </p:nvSpPr>
          <p:spPr>
            <a:xfrm>
              <a:off x="2775224" y="2002598"/>
              <a:ext cx="12662975" cy="600710"/>
            </a:xfrm>
            <a:prstGeom prst="rect">
              <a:avLst/>
            </a:prstGeom>
          </p:spPr>
          <p:txBody>
            <a:bodyPr lIns="0" tIns="0" rIns="0" bIns="0" rtlCol="0" anchor="t">
              <a:spAutoFit/>
            </a:bodyPr>
            <a:lstStyle/>
            <a:p>
              <a:pPr algn="ctr">
                <a:lnSpc>
                  <a:spcPts val="3779"/>
                </a:lnSpc>
              </a:pPr>
              <a:endParaRPr/>
            </a:p>
          </p:txBody>
        </p:sp>
      </p:grpSp>
      <p:grpSp>
        <p:nvGrpSpPr>
          <p:cNvPr id="10" name="Group 10"/>
          <p:cNvGrpSpPr/>
          <p:nvPr/>
        </p:nvGrpSpPr>
        <p:grpSpPr>
          <a:xfrm>
            <a:off x="2041629" y="5143500"/>
            <a:ext cx="1857915" cy="1371563"/>
            <a:chOff x="0" y="0"/>
            <a:chExt cx="2477220" cy="1828751"/>
          </a:xfrm>
        </p:grpSpPr>
        <p:pic>
          <p:nvPicPr>
            <p:cNvPr id="11" name="Picture 11"/>
            <p:cNvPicPr>
              <a:picLocks noChangeAspect="1"/>
            </p:cNvPicPr>
            <p:nvPr/>
          </p:nvPicPr>
          <p:blipFill>
            <a:blip r:embed="rId2"/>
            <a:srcRect l="43213" t="42024" r="43213" b="42024"/>
            <a:stretch>
              <a:fillRect/>
            </a:stretch>
          </p:blipFill>
          <p:spPr>
            <a:xfrm>
              <a:off x="0" y="694250"/>
              <a:ext cx="2477220" cy="1134500"/>
            </a:xfrm>
            <a:prstGeom prst="rect">
              <a:avLst/>
            </a:prstGeom>
          </p:spPr>
        </p:pic>
        <p:pic>
          <p:nvPicPr>
            <p:cNvPr id="12" name="Picture 12"/>
            <p:cNvPicPr>
              <a:picLocks noChangeAspect="1"/>
            </p:cNvPicPr>
            <p:nvPr/>
          </p:nvPicPr>
          <p:blipFill>
            <a:blip r:embed="rId2"/>
            <a:srcRect l="43213" t="46012" r="43213" b="46012"/>
            <a:stretch>
              <a:fillRect/>
            </a:stretch>
          </p:blipFill>
          <p:spPr>
            <a:xfrm>
              <a:off x="0" y="0"/>
              <a:ext cx="2477220" cy="567250"/>
            </a:xfrm>
            <a:prstGeom prst="rect">
              <a:avLst/>
            </a:prstGeom>
          </p:spPr>
        </p:pic>
      </p:grpSp>
      <p:grpSp>
        <p:nvGrpSpPr>
          <p:cNvPr id="13" name="Group 13"/>
          <p:cNvGrpSpPr/>
          <p:nvPr/>
        </p:nvGrpSpPr>
        <p:grpSpPr>
          <a:xfrm>
            <a:off x="2041629" y="7355761"/>
            <a:ext cx="1857915" cy="1371563"/>
            <a:chOff x="0" y="0"/>
            <a:chExt cx="2477220" cy="1828751"/>
          </a:xfrm>
        </p:grpSpPr>
        <p:pic>
          <p:nvPicPr>
            <p:cNvPr id="14" name="Picture 14"/>
            <p:cNvPicPr>
              <a:picLocks noChangeAspect="1"/>
            </p:cNvPicPr>
            <p:nvPr/>
          </p:nvPicPr>
          <p:blipFill>
            <a:blip r:embed="rId2"/>
            <a:srcRect l="43213" t="42024" r="43213" b="42024"/>
            <a:stretch>
              <a:fillRect/>
            </a:stretch>
          </p:blipFill>
          <p:spPr>
            <a:xfrm>
              <a:off x="0" y="694250"/>
              <a:ext cx="2477220" cy="1134500"/>
            </a:xfrm>
            <a:prstGeom prst="rect">
              <a:avLst/>
            </a:prstGeom>
          </p:spPr>
        </p:pic>
        <p:pic>
          <p:nvPicPr>
            <p:cNvPr id="15" name="Picture 15"/>
            <p:cNvPicPr>
              <a:picLocks noChangeAspect="1"/>
            </p:cNvPicPr>
            <p:nvPr/>
          </p:nvPicPr>
          <p:blipFill>
            <a:blip r:embed="rId2"/>
            <a:srcRect l="43213" t="46012" r="43213" b="46012"/>
            <a:stretch>
              <a:fillRect/>
            </a:stretch>
          </p:blipFill>
          <p:spPr>
            <a:xfrm>
              <a:off x="0" y="0"/>
              <a:ext cx="2477220" cy="567250"/>
            </a:xfrm>
            <a:prstGeom prst="rect">
              <a:avLst/>
            </a:prstGeom>
          </p:spPr>
        </p:pic>
      </p:grpSp>
      <p:sp>
        <p:nvSpPr>
          <p:cNvPr id="16" name="TextBox 15">
            <a:extLst>
              <a:ext uri="{FF2B5EF4-FFF2-40B4-BE49-F238E27FC236}">
                <a16:creationId xmlns:a16="http://schemas.microsoft.com/office/drawing/2014/main" id="{15EAFC62-BEB8-4A6A-B1F1-DED13C3386BF}"/>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ЗДОРОВЬЕЗБЕРЕГАЮЩИЕ ТЕХНОЛОГИИ</a:t>
            </a:r>
          </a:p>
        </p:txBody>
      </p:sp>
      <p:sp>
        <p:nvSpPr>
          <p:cNvPr id="5" name="TextBox 5"/>
          <p:cNvSpPr txBox="1"/>
          <p:nvPr/>
        </p:nvSpPr>
        <p:spPr>
          <a:xfrm>
            <a:off x="3555568" y="2867351"/>
            <a:ext cx="13112774" cy="5185410"/>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Это системный подход к процессу обучения, направленный на поддержание благоприятного психологического климата и пропаганду здорового образа жизни.</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Одним из важнейших аспектов эффективного образования является комфортная, благожелательная обстановка во время занятий.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К психологически комфортной среде стремятся абсолютно все педагоги. Ведь это помогает снизить барьер между учителем и учеником, раскрыть творческие способности каждого учащегося.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Уместный юмор, небольшие отступления, тактичное исправление ошибок, стимулирование к мыслительной деятельности — вот наиболее удачные приемы, использование которых позволит учителю создать благоприятную обстановку в классе.</a:t>
            </a:r>
          </a:p>
        </p:txBody>
      </p:sp>
      <p:pic>
        <p:nvPicPr>
          <p:cNvPr id="6" name="Picture 6"/>
          <p:cNvPicPr>
            <a:picLocks noChangeAspect="1"/>
          </p:cNvPicPr>
          <p:nvPr/>
        </p:nvPicPr>
        <p:blipFill>
          <a:blip r:embed="rId3"/>
          <a:srcRect/>
          <a:stretch>
            <a:fillRect/>
          </a:stretch>
        </p:blipFill>
        <p:spPr>
          <a:xfrm>
            <a:off x="2043709" y="2905451"/>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6773000"/>
            <a:ext cx="1058711" cy="1279761"/>
          </a:xfrm>
          <a:prstGeom prst="rect">
            <a:avLst/>
          </a:prstGeom>
        </p:spPr>
      </p:pic>
      <p:sp>
        <p:nvSpPr>
          <p:cNvPr id="9" name="TextBox 8">
            <a:extLst>
              <a:ext uri="{FF2B5EF4-FFF2-40B4-BE49-F238E27FC236}">
                <a16:creationId xmlns:a16="http://schemas.microsoft.com/office/drawing/2014/main" id="{BB3374D3-6DEA-4D9C-A5F2-8159BDB2E228}"/>
              </a:ext>
            </a:extLst>
          </p:cNvPr>
          <p:cNvSpPr txBox="1"/>
          <p:nvPr/>
        </p:nvSpPr>
        <p:spPr>
          <a:xfrm>
            <a:off x="16287342" y="8438613"/>
            <a:ext cx="762000" cy="769441"/>
          </a:xfrm>
          <a:prstGeom prst="rect">
            <a:avLst/>
          </a:prstGeom>
          <a:noFill/>
        </p:spPr>
        <p:txBody>
          <a:bodyPr wrap="square" rtlCol="0">
            <a:spAutoFit/>
          </a:bodyPr>
          <a:lstStyle/>
          <a:p>
            <a:pPr algn="ctr"/>
            <a:r>
              <a:rPr lang="ru-RU" sz="4400" b="1"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ЛИЧНОСТНООРИЕНТИРОВАННЫЕ ТЕХНОЛОГИИ</a:t>
            </a:r>
          </a:p>
        </p:txBody>
      </p:sp>
      <p:sp>
        <p:nvSpPr>
          <p:cNvPr id="5" name="TextBox 5"/>
          <p:cNvSpPr txBox="1"/>
          <p:nvPr/>
        </p:nvSpPr>
        <p:spPr>
          <a:xfrm>
            <a:off x="3745258" y="3699069"/>
            <a:ext cx="13112774" cy="3328035"/>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Эти технологии направлены на конкретного ученика, развитие его способностей. При таком обучении учащийся рассматривается как отдельный субъект, а его цели и потребности выходят на первый план.</a:t>
            </a: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В ходе реализации тех или иных инноваций педагоги используют методы разноуровневое, модульное обучения, а также коллективное взаимообучение.</a:t>
            </a:r>
          </a:p>
        </p:txBody>
      </p:sp>
      <p:pic>
        <p:nvPicPr>
          <p:cNvPr id="6" name="Picture 6"/>
          <p:cNvPicPr>
            <a:picLocks noChangeAspect="1"/>
          </p:cNvPicPr>
          <p:nvPr/>
        </p:nvPicPr>
        <p:blipFill>
          <a:blip r:embed="rId3"/>
          <a:srcRect/>
          <a:stretch>
            <a:fillRect/>
          </a:stretch>
        </p:blipFill>
        <p:spPr>
          <a:xfrm>
            <a:off x="2161251" y="3737169"/>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784713"/>
            <a:ext cx="1058711" cy="1279761"/>
          </a:xfrm>
          <a:prstGeom prst="rect">
            <a:avLst/>
          </a:prstGeom>
        </p:spPr>
      </p:pic>
      <p:sp>
        <p:nvSpPr>
          <p:cNvPr id="9" name="TextBox 8">
            <a:extLst>
              <a:ext uri="{FF2B5EF4-FFF2-40B4-BE49-F238E27FC236}">
                <a16:creationId xmlns:a16="http://schemas.microsoft.com/office/drawing/2014/main" id="{878AA80F-DBB9-4919-AC2E-ED3EDE992764}"/>
              </a:ext>
            </a:extLst>
          </p:cNvPr>
          <p:cNvSpPr txBox="1"/>
          <p:nvPr/>
        </p:nvSpPr>
        <p:spPr>
          <a:xfrm>
            <a:off x="16096032" y="8274235"/>
            <a:ext cx="762000" cy="769441"/>
          </a:xfrm>
          <a:prstGeom prst="rect">
            <a:avLst/>
          </a:prstGeom>
          <a:noFill/>
        </p:spPr>
        <p:txBody>
          <a:bodyPr wrap="square" rtlCol="0">
            <a:spAutoFit/>
          </a:bodyPr>
          <a:lstStyle/>
          <a:p>
            <a:pPr algn="ctr"/>
            <a:r>
              <a:rPr lang="ru-RU" sz="4400" b="1" dirty="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72866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ПСИХОЛОГО-ПЕДАГОГИЧЕСКОЕ СОПРОВОЖДЕНИЕ ИННОВАЦИОННЫХ ТЕХНОЛОГИЙ</a:t>
            </a:r>
          </a:p>
        </p:txBody>
      </p:sp>
      <p:sp>
        <p:nvSpPr>
          <p:cNvPr id="5" name="TextBox 5"/>
          <p:cNvSpPr txBox="1"/>
          <p:nvPr/>
        </p:nvSpPr>
        <p:spPr>
          <a:xfrm>
            <a:off x="3716075" y="4107913"/>
            <a:ext cx="13112774" cy="2956560"/>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Данный принцип подразумевает научно-педагогическое обоснование внедрения в образовательный процесс тех или иных инноваций. Их введение сначала обсуждается на педагогических советах. </a:t>
            </a:r>
          </a:p>
          <a:p>
            <a:pPr>
              <a:lnSpc>
                <a:spcPts val="2940"/>
              </a:lnSpc>
              <a:spcBef>
                <a:spcPct val="0"/>
              </a:spcBef>
            </a:pPr>
            <a:endParaRPr lang="en-US" sz="2100" spc="63">
              <a:solidFill>
                <a:srgbClr val="3D5247"/>
              </a:solidFill>
              <a:latin typeface="Open Sans Bold"/>
            </a:endParaRP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Потом происходят консультации со специалистами и работниками, уже использующими такие инновации, изучается отечественный и зарубежный опыт применения.</a:t>
            </a:r>
          </a:p>
        </p:txBody>
      </p:sp>
      <p:pic>
        <p:nvPicPr>
          <p:cNvPr id="6" name="Picture 6"/>
          <p:cNvPicPr>
            <a:picLocks noChangeAspect="1"/>
          </p:cNvPicPr>
          <p:nvPr/>
        </p:nvPicPr>
        <p:blipFill>
          <a:blip r:embed="rId3"/>
          <a:srcRect/>
          <a:stretch>
            <a:fillRect/>
          </a:stretch>
        </p:blipFill>
        <p:spPr>
          <a:xfrm>
            <a:off x="2161251" y="3737169"/>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784713"/>
            <a:ext cx="1058711" cy="1279761"/>
          </a:xfrm>
          <a:prstGeom prst="rect">
            <a:avLst/>
          </a:prstGeom>
        </p:spPr>
      </p:pic>
      <p:sp>
        <p:nvSpPr>
          <p:cNvPr id="9" name="TextBox 8">
            <a:extLst>
              <a:ext uri="{FF2B5EF4-FFF2-40B4-BE49-F238E27FC236}">
                <a16:creationId xmlns:a16="http://schemas.microsoft.com/office/drawing/2014/main" id="{9F881579-9CF2-4FF6-9B5C-E63393DB53E4}"/>
              </a:ext>
            </a:extLst>
          </p:cNvPr>
          <p:cNvSpPr txBox="1"/>
          <p:nvPr/>
        </p:nvSpPr>
        <p:spPr>
          <a:xfrm>
            <a:off x="16230600" y="8219782"/>
            <a:ext cx="762000" cy="769441"/>
          </a:xfrm>
          <a:prstGeom prst="rect">
            <a:avLst/>
          </a:prstGeom>
          <a:noFill/>
        </p:spPr>
        <p:txBody>
          <a:bodyPr wrap="square" rtlCol="0">
            <a:spAutoFit/>
          </a:bodyPr>
          <a:lstStyle/>
          <a:p>
            <a:pPr algn="ctr"/>
            <a:r>
              <a:rPr lang="ru-RU" sz="4400" b="1"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МОНИТОРИНГ ИНТЕЛЛЕКТУАЛЬНОГО РАЗВИТИЯ</a:t>
            </a:r>
          </a:p>
        </p:txBody>
      </p:sp>
      <p:sp>
        <p:nvSpPr>
          <p:cNvPr id="5" name="TextBox 5"/>
          <p:cNvSpPr txBox="1"/>
          <p:nvPr/>
        </p:nvSpPr>
        <p:spPr>
          <a:xfrm>
            <a:off x="3716075" y="4338949"/>
            <a:ext cx="13112774" cy="2585085"/>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Эта технология позволяет анализировать и диагностировать степень усвоения учебного материала каждым учащимся с помощью различных средств.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По их результатам строится график динамики успеваемости. Это помогает учителю наглядно представить проблемные темы для каждого ученика, а затем, применяя личностно-ориентированный подход или траекторию индивидуального развития, строить образовательную деятельность.</a:t>
            </a:r>
          </a:p>
        </p:txBody>
      </p:sp>
      <p:pic>
        <p:nvPicPr>
          <p:cNvPr id="6" name="Picture 6"/>
          <p:cNvPicPr>
            <a:picLocks noChangeAspect="1"/>
          </p:cNvPicPr>
          <p:nvPr/>
        </p:nvPicPr>
        <p:blipFill>
          <a:blip r:embed="rId3"/>
          <a:srcRect/>
          <a:stretch>
            <a:fillRect/>
          </a:stretch>
        </p:blipFill>
        <p:spPr>
          <a:xfrm>
            <a:off x="2161251" y="3737169"/>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784713"/>
            <a:ext cx="1058711" cy="1279761"/>
          </a:xfrm>
          <a:prstGeom prst="rect">
            <a:avLst/>
          </a:prstGeom>
        </p:spPr>
      </p:pic>
      <p:sp>
        <p:nvSpPr>
          <p:cNvPr id="9" name="TextBox 8">
            <a:extLst>
              <a:ext uri="{FF2B5EF4-FFF2-40B4-BE49-F238E27FC236}">
                <a16:creationId xmlns:a16="http://schemas.microsoft.com/office/drawing/2014/main" id="{228DFC0E-A9A5-4D15-AD7A-68A64F64EC31}"/>
              </a:ext>
            </a:extLst>
          </p:cNvPr>
          <p:cNvSpPr txBox="1"/>
          <p:nvPr/>
        </p:nvSpPr>
        <p:spPr>
          <a:xfrm>
            <a:off x="16090798" y="8343900"/>
            <a:ext cx="762000" cy="769441"/>
          </a:xfrm>
          <a:prstGeom prst="rect">
            <a:avLst/>
          </a:prstGeom>
          <a:noFill/>
        </p:spPr>
        <p:txBody>
          <a:bodyPr wrap="square" rtlCol="0">
            <a:spAutoFit/>
          </a:bodyPr>
          <a:lstStyle/>
          <a:p>
            <a:pPr algn="ctr"/>
            <a:r>
              <a:rPr lang="ru-RU" sz="4400" b="1"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ТЕХНОЛОГИИ ВОСПИТАНИЯ</a:t>
            </a:r>
          </a:p>
        </p:txBody>
      </p:sp>
      <p:sp>
        <p:nvSpPr>
          <p:cNvPr id="5" name="TextBox 5"/>
          <p:cNvSpPr txBox="1"/>
          <p:nvPr/>
        </p:nvSpPr>
        <p:spPr>
          <a:xfrm>
            <a:off x="3570160" y="3424563"/>
            <a:ext cx="13112774" cy="4070985"/>
          </a:xfrm>
          <a:prstGeom prst="rect">
            <a:avLst/>
          </a:prstGeom>
        </p:spPr>
        <p:txBody>
          <a:bodyPr lIns="0" tIns="0" rIns="0" bIns="0" rtlCol="0" anchor="t">
            <a:spAutoFit/>
          </a:bodyPr>
          <a:lstStyle/>
          <a:p>
            <a:pPr>
              <a:lnSpc>
                <a:spcPts val="2940"/>
              </a:lnSpc>
            </a:pPr>
            <a:r>
              <a:rPr lang="en-US" sz="2100" spc="63">
                <a:solidFill>
                  <a:srgbClr val="3D5247"/>
                </a:solidFill>
                <a:latin typeface="Open Sans Bold"/>
              </a:rPr>
              <a:t>Никакой учебный процесс не отделим от воспитания, и, как следствие, от применения</a:t>
            </a:r>
          </a:p>
          <a:p>
            <a:pPr>
              <a:lnSpc>
                <a:spcPts val="2940"/>
              </a:lnSpc>
            </a:pPr>
            <a:r>
              <a:rPr lang="en-US" sz="1200" spc="36">
                <a:solidFill>
                  <a:srgbClr val="3D5247"/>
                </a:solidFill>
                <a:latin typeface="Arimo Bold"/>
              </a:rPr>
              <a:t>воспи</a:t>
            </a:r>
            <a:r>
              <a:rPr lang="en-US" sz="2100" spc="63">
                <a:solidFill>
                  <a:srgbClr val="3D5247"/>
                </a:solidFill>
                <a:latin typeface="Open Sans Bold"/>
              </a:rPr>
              <a:t>тательных технологий. Это — ключевой механизм формирования ученика.</a:t>
            </a:r>
          </a:p>
          <a:p>
            <a:pPr>
              <a:lnSpc>
                <a:spcPts val="2940"/>
              </a:lnSpc>
              <a:spcBef>
                <a:spcPct val="0"/>
              </a:spcBef>
            </a:pPr>
            <a:r>
              <a:rPr lang="en-US" sz="2100" spc="63">
                <a:solidFill>
                  <a:srgbClr val="3D5247"/>
                </a:solidFill>
                <a:latin typeface="Open Sans Bold"/>
              </a:rPr>
              <a:t>Воспитание является основополагающим фактором становления личности. Оно реализуется по-разному, в том числе за счет вовлечения учащихся в дополнительные</a:t>
            </a:r>
          </a:p>
          <a:p>
            <a:pPr>
              <a:lnSpc>
                <a:spcPts val="2940"/>
              </a:lnSpc>
              <a:spcBef>
                <a:spcPct val="0"/>
              </a:spcBef>
            </a:pPr>
            <a:r>
              <a:rPr lang="en-US" sz="2100" spc="63">
                <a:solidFill>
                  <a:srgbClr val="3D5247"/>
                </a:solidFill>
                <a:latin typeface="Open Sans Bold"/>
              </a:rPr>
              <a:t>образовательные формы.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Это может проявляться в проведении культурно-массовых</a:t>
            </a:r>
          </a:p>
          <a:p>
            <a:pPr>
              <a:lnSpc>
                <a:spcPts val="2940"/>
              </a:lnSpc>
              <a:spcBef>
                <a:spcPct val="0"/>
              </a:spcBef>
            </a:pPr>
            <a:r>
              <a:rPr lang="en-US" sz="2100" spc="63">
                <a:solidFill>
                  <a:srgbClr val="3D5247"/>
                </a:solidFill>
                <a:latin typeface="Open Sans Bold"/>
              </a:rPr>
              <a:t>мероприятий: организация и проведение праздников, встреч с интересными людьми,</a:t>
            </a:r>
          </a:p>
          <a:p>
            <a:pPr>
              <a:lnSpc>
                <a:spcPts val="2940"/>
              </a:lnSpc>
              <a:spcBef>
                <a:spcPct val="0"/>
              </a:spcBef>
            </a:pPr>
            <a:r>
              <a:rPr lang="en-US" sz="2100" spc="63">
                <a:solidFill>
                  <a:srgbClr val="3D5247"/>
                </a:solidFill>
                <a:latin typeface="Open Sans Bold"/>
              </a:rPr>
              <a:t>экскурсии, посещение музеев и театров. Реализовать себя, получить отличное от</a:t>
            </a:r>
          </a:p>
          <a:p>
            <a:pPr>
              <a:lnSpc>
                <a:spcPts val="2940"/>
              </a:lnSpc>
              <a:spcBef>
                <a:spcPct val="0"/>
              </a:spcBef>
            </a:pPr>
            <a:r>
              <a:rPr lang="en-US" sz="2100" spc="63">
                <a:solidFill>
                  <a:srgbClr val="3D5247"/>
                </a:solidFill>
                <a:latin typeface="Open Sans Bold"/>
              </a:rPr>
              <a:t>школьного образование и воспитание учащиеся могут в центрах дополнительного</a:t>
            </a:r>
          </a:p>
          <a:p>
            <a:pPr>
              <a:lnSpc>
                <a:spcPts val="2940"/>
              </a:lnSpc>
              <a:spcBef>
                <a:spcPct val="0"/>
              </a:spcBef>
            </a:pPr>
            <a:r>
              <a:rPr lang="en-US" sz="2100" spc="63">
                <a:solidFill>
                  <a:srgbClr val="3D5247"/>
                </a:solidFill>
                <a:latin typeface="Open Sans Bold"/>
              </a:rPr>
              <a:t>образования.</a:t>
            </a:r>
          </a:p>
        </p:txBody>
      </p:sp>
      <p:pic>
        <p:nvPicPr>
          <p:cNvPr id="6" name="Picture 6"/>
          <p:cNvPicPr>
            <a:picLocks noChangeAspect="1"/>
          </p:cNvPicPr>
          <p:nvPr/>
        </p:nvPicPr>
        <p:blipFill>
          <a:blip r:embed="rId3"/>
          <a:srcRect/>
          <a:stretch>
            <a:fillRect/>
          </a:stretch>
        </p:blipFill>
        <p:spPr>
          <a:xfrm>
            <a:off x="2161251" y="3737169"/>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5784713"/>
            <a:ext cx="1058711" cy="1279761"/>
          </a:xfrm>
          <a:prstGeom prst="rect">
            <a:avLst/>
          </a:prstGeom>
        </p:spPr>
      </p:pic>
      <p:sp>
        <p:nvSpPr>
          <p:cNvPr id="9" name="TextBox 8">
            <a:extLst>
              <a:ext uri="{FF2B5EF4-FFF2-40B4-BE49-F238E27FC236}">
                <a16:creationId xmlns:a16="http://schemas.microsoft.com/office/drawing/2014/main" id="{3EB54622-43CF-4E50-93FF-A587AEE71BAA}"/>
              </a:ext>
            </a:extLst>
          </p:cNvPr>
          <p:cNvSpPr txBox="1"/>
          <p:nvPr/>
        </p:nvSpPr>
        <p:spPr>
          <a:xfrm>
            <a:off x="16230600" y="8271618"/>
            <a:ext cx="762000" cy="769441"/>
          </a:xfrm>
          <a:prstGeom prst="rect">
            <a:avLst/>
          </a:prstGeom>
          <a:noFill/>
        </p:spPr>
        <p:txBody>
          <a:bodyPr wrap="square" rtlCol="0">
            <a:spAutoFit/>
          </a:bodyPr>
          <a:lstStyle/>
          <a:p>
            <a:pPr algn="ctr"/>
            <a:r>
              <a:rPr lang="ru-RU" sz="4400" b="1" dirty="0"/>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102420" y="1711072"/>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ТЕХНОЛОГИИ ПЕРСПЕКТИВНО-ОПЕРЕЖАЮЩЕГО ОБУЧЕНИЯ</a:t>
            </a:r>
          </a:p>
        </p:txBody>
      </p:sp>
      <p:sp>
        <p:nvSpPr>
          <p:cNvPr id="5" name="TextBox 5"/>
          <p:cNvSpPr txBox="1"/>
          <p:nvPr/>
        </p:nvSpPr>
        <p:spPr>
          <a:xfrm>
            <a:off x="3570160" y="3424563"/>
            <a:ext cx="13112774" cy="4442460"/>
          </a:xfrm>
          <a:prstGeom prst="rect">
            <a:avLst/>
          </a:prstGeom>
        </p:spPr>
        <p:txBody>
          <a:bodyPr lIns="0" tIns="0" rIns="0" bIns="0" rtlCol="0" anchor="t">
            <a:spAutoFit/>
          </a:bodyPr>
          <a:lstStyle/>
          <a:p>
            <a:pPr>
              <a:lnSpc>
                <a:spcPts val="2940"/>
              </a:lnSpc>
              <a:spcBef>
                <a:spcPct val="0"/>
              </a:spcBef>
            </a:pPr>
            <a:r>
              <a:rPr lang="en-US" sz="2100" spc="63">
                <a:solidFill>
                  <a:srgbClr val="3D5247"/>
                </a:solidFill>
                <a:latin typeface="Open Sans Bold"/>
              </a:rPr>
              <a:t>Основными положениями технологии перспективно-опережающего обучения является межличн</a:t>
            </a:r>
            <a:r>
              <a:rPr lang="en-US" sz="1200" spc="36">
                <a:solidFill>
                  <a:srgbClr val="3D5247"/>
                </a:solidFill>
                <a:latin typeface="Arimo Bold"/>
              </a:rPr>
              <a:t>ос</a:t>
            </a:r>
            <a:r>
              <a:rPr lang="en-US" sz="2100" spc="63">
                <a:solidFill>
                  <a:srgbClr val="3D5247"/>
                </a:solidFill>
                <a:latin typeface="Open Sans Bold"/>
              </a:rPr>
              <a:t>тный подход, нацеленность на успех, предупреждение ошибок, доступность заданий для всех, передача знаний от знающего незнающему.</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Педагог-новатор С.Н. Лысенкова в свое время открыла следующий методический феномен: чтобы уменьшить объективную трудность некоторого учебного материала, надо вводить его в учебную программу с опережением. </a:t>
            </a:r>
          </a:p>
          <a:p>
            <a:pPr>
              <a:lnSpc>
                <a:spcPts val="2940"/>
              </a:lnSpc>
              <a:spcBef>
                <a:spcPct val="0"/>
              </a:spcBef>
            </a:pPr>
            <a:endParaRPr lang="en-US" sz="2100" spc="63">
              <a:solidFill>
                <a:srgbClr val="3D5247"/>
              </a:solidFill>
              <a:latin typeface="Open Sans Bold"/>
            </a:endParaRPr>
          </a:p>
          <a:p>
            <a:pPr>
              <a:lnSpc>
                <a:spcPts val="2940"/>
              </a:lnSpc>
              <a:spcBef>
                <a:spcPct val="0"/>
              </a:spcBef>
            </a:pPr>
            <a:r>
              <a:rPr lang="en-US" sz="2100" spc="63">
                <a:solidFill>
                  <a:srgbClr val="3D5247"/>
                </a:solidFill>
                <a:latin typeface="Open Sans Bold"/>
              </a:rPr>
              <a:t>Применяя эту технологию, учитель начинает затрагивать сложные вопросы заранее и обязательно во взаимосвязи с изучаемой темой. Перспективная тема дается в небольших объемах, постепенно раскрывается с помощью определённых логических переходов.</a:t>
            </a:r>
          </a:p>
        </p:txBody>
      </p:sp>
      <p:pic>
        <p:nvPicPr>
          <p:cNvPr id="6" name="Picture 6"/>
          <p:cNvPicPr>
            <a:picLocks noChangeAspect="1"/>
          </p:cNvPicPr>
          <p:nvPr/>
        </p:nvPicPr>
        <p:blipFill>
          <a:blip r:embed="rId3"/>
          <a:srcRect/>
          <a:stretch>
            <a:fillRect/>
          </a:stretch>
        </p:blipFill>
        <p:spPr>
          <a:xfrm>
            <a:off x="2161251" y="3462663"/>
            <a:ext cx="1058711" cy="1279761"/>
          </a:xfrm>
          <a:prstGeom prst="rect">
            <a:avLst/>
          </a:prstGeom>
        </p:spPr>
      </p:pic>
      <p:pic>
        <p:nvPicPr>
          <p:cNvPr id="7" name="Picture 7"/>
          <p:cNvPicPr>
            <a:picLocks noChangeAspect="1"/>
          </p:cNvPicPr>
          <p:nvPr/>
        </p:nvPicPr>
        <p:blipFill>
          <a:blip r:embed="rId3"/>
          <a:srcRect/>
          <a:stretch>
            <a:fillRect/>
          </a:stretch>
        </p:blipFill>
        <p:spPr>
          <a:xfrm>
            <a:off x="2161251" y="6587262"/>
            <a:ext cx="1058711" cy="1279761"/>
          </a:xfrm>
          <a:prstGeom prst="rect">
            <a:avLst/>
          </a:prstGeom>
        </p:spPr>
      </p:pic>
      <p:sp>
        <p:nvSpPr>
          <p:cNvPr id="9" name="TextBox 8">
            <a:extLst>
              <a:ext uri="{FF2B5EF4-FFF2-40B4-BE49-F238E27FC236}">
                <a16:creationId xmlns:a16="http://schemas.microsoft.com/office/drawing/2014/main" id="{CDF2D457-93B7-4F94-9276-FAEBC5025871}"/>
              </a:ext>
            </a:extLst>
          </p:cNvPr>
          <p:cNvSpPr txBox="1"/>
          <p:nvPr/>
        </p:nvSpPr>
        <p:spPr>
          <a:xfrm>
            <a:off x="16154400" y="8419323"/>
            <a:ext cx="762000" cy="769441"/>
          </a:xfrm>
          <a:prstGeom prst="rect">
            <a:avLst/>
          </a:prstGeom>
          <a:noFill/>
        </p:spPr>
        <p:txBody>
          <a:bodyPr wrap="square" rtlCol="0">
            <a:spAutoFit/>
          </a:bodyPr>
          <a:lstStyle/>
          <a:p>
            <a:pPr algn="ctr"/>
            <a:r>
              <a:rPr lang="ru-RU" sz="4400" b="1" dirty="0"/>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2934603" y="4839225"/>
            <a:ext cx="1058711" cy="1279761"/>
          </a:xfrm>
          <a:prstGeom prst="rect">
            <a:avLst/>
          </a:prstGeom>
        </p:spPr>
      </p:pic>
      <p:pic>
        <p:nvPicPr>
          <p:cNvPr id="5" name="Picture 5"/>
          <p:cNvPicPr>
            <a:picLocks noChangeAspect="1"/>
          </p:cNvPicPr>
          <p:nvPr/>
        </p:nvPicPr>
        <p:blipFill>
          <a:blip r:embed="rId3"/>
          <a:srcRect/>
          <a:stretch>
            <a:fillRect/>
          </a:stretch>
        </p:blipFill>
        <p:spPr>
          <a:xfrm>
            <a:off x="14884009" y="4839225"/>
            <a:ext cx="1058711" cy="1279761"/>
          </a:xfrm>
          <a:prstGeom prst="rect">
            <a:avLst/>
          </a:prstGeom>
        </p:spPr>
      </p:pic>
      <p:pic>
        <p:nvPicPr>
          <p:cNvPr id="6" name="Picture 6"/>
          <p:cNvPicPr>
            <a:picLocks noChangeAspect="1"/>
          </p:cNvPicPr>
          <p:nvPr/>
        </p:nvPicPr>
        <p:blipFill>
          <a:blip r:embed="rId4"/>
          <a:srcRect/>
          <a:stretch>
            <a:fillRect/>
          </a:stretch>
        </p:blipFill>
        <p:spPr>
          <a:xfrm>
            <a:off x="5190296" y="2746157"/>
            <a:ext cx="8360118" cy="6299994"/>
          </a:xfrm>
          <a:prstGeom prst="rect">
            <a:avLst/>
          </a:prstGeom>
        </p:spPr>
      </p:pic>
      <p:sp>
        <p:nvSpPr>
          <p:cNvPr id="7" name="TextBox 7"/>
          <p:cNvSpPr txBox="1"/>
          <p:nvPr/>
        </p:nvSpPr>
        <p:spPr>
          <a:xfrm>
            <a:off x="3102420" y="1711072"/>
            <a:ext cx="12840300" cy="72866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ИННОВАЦИОННЫЕ И ТРАДИЦИОННЫЕ ТЕХНОЛОГИИ: СРАВНИТЕЛЬНЫЙ АНЛИЗ</a:t>
            </a:r>
          </a:p>
        </p:txBody>
      </p:sp>
      <p:sp>
        <p:nvSpPr>
          <p:cNvPr id="9" name="TextBox 8">
            <a:extLst>
              <a:ext uri="{FF2B5EF4-FFF2-40B4-BE49-F238E27FC236}">
                <a16:creationId xmlns:a16="http://schemas.microsoft.com/office/drawing/2014/main" id="{AA456F39-1429-4EDE-8986-4F606C886966}"/>
              </a:ext>
            </a:extLst>
          </p:cNvPr>
          <p:cNvSpPr txBox="1"/>
          <p:nvPr/>
        </p:nvSpPr>
        <p:spPr>
          <a:xfrm>
            <a:off x="16078200" y="8537973"/>
            <a:ext cx="762000" cy="769441"/>
          </a:xfrm>
          <a:prstGeom prst="rect">
            <a:avLst/>
          </a:prstGeom>
          <a:noFill/>
        </p:spPr>
        <p:txBody>
          <a:bodyPr wrap="square" rtlCol="0">
            <a:spAutoFit/>
          </a:bodyPr>
          <a:lstStyle/>
          <a:p>
            <a:pPr algn="ctr"/>
            <a:r>
              <a:rPr lang="ru-RU" sz="4400" b="1" dirty="0"/>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E968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028700"/>
            <a:ext cx="16230600" cy="8229600"/>
          </a:xfrm>
          <a:prstGeom prst="rect">
            <a:avLst/>
          </a:prstGeom>
          <a:solidFill>
            <a:srgbClr val="FFFFFF"/>
          </a:solidFill>
        </p:spPr>
      </p:sp>
      <p:sp>
        <p:nvSpPr>
          <p:cNvPr id="4" name="TextBox 4"/>
          <p:cNvSpPr txBox="1"/>
          <p:nvPr/>
        </p:nvSpPr>
        <p:spPr>
          <a:xfrm>
            <a:off x="3102420" y="1900762"/>
            <a:ext cx="12840300" cy="72866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ВИЗИТНАЯ КАРТОЧКА ИННОВАЦИОННОГО ПЕДАГОГИЧЕСКОГО ОПЫТА</a:t>
            </a:r>
          </a:p>
          <a:p>
            <a:pPr algn="ctr">
              <a:lnSpc>
                <a:spcPts val="2887"/>
              </a:lnSpc>
            </a:pPr>
            <a:endParaRPr lang="en-US" sz="2625" spc="78">
              <a:solidFill>
                <a:srgbClr val="3D5247"/>
              </a:solidFill>
              <a:latin typeface="Open Sans Bold"/>
            </a:endParaRPr>
          </a:p>
        </p:txBody>
      </p:sp>
      <p:sp>
        <p:nvSpPr>
          <p:cNvPr id="5" name="TextBox 5"/>
          <p:cNvSpPr txBox="1"/>
          <p:nvPr/>
        </p:nvSpPr>
        <p:spPr>
          <a:xfrm>
            <a:off x="1437263" y="3106116"/>
            <a:ext cx="15967952" cy="4575810"/>
          </a:xfrm>
          <a:prstGeom prst="rect">
            <a:avLst/>
          </a:prstGeom>
        </p:spPr>
        <p:txBody>
          <a:bodyPr lIns="0" tIns="0" rIns="0" bIns="0" rtlCol="0" anchor="t">
            <a:spAutoFit/>
          </a:bodyPr>
          <a:lstStyle/>
          <a:p>
            <a:pPr algn="ctr">
              <a:lnSpc>
                <a:spcPts val="1980"/>
              </a:lnSpc>
              <a:spcBef>
                <a:spcPct val="0"/>
              </a:spcBef>
            </a:pPr>
            <a:r>
              <a:rPr lang="en-US" sz="1800" u="sng" spc="53">
                <a:solidFill>
                  <a:srgbClr val="000000"/>
                </a:solidFill>
                <a:latin typeface="Open Sans Bold"/>
              </a:rPr>
              <a:t>ПРАКТИЧЕСКАЯ РАБОТА 3</a:t>
            </a:r>
          </a:p>
          <a:p>
            <a:pPr algn="ctr">
              <a:lnSpc>
                <a:spcPts val="1980"/>
              </a:lnSpc>
              <a:spcBef>
                <a:spcPct val="0"/>
              </a:spcBef>
            </a:pPr>
            <a:endParaRPr lang="en-US" sz="1800" u="sng" spc="53">
              <a:solidFill>
                <a:srgbClr val="000000"/>
              </a:solidFill>
              <a:latin typeface="Open Sans Bold"/>
            </a:endParaRPr>
          </a:p>
          <a:p>
            <a:pPr>
              <a:lnSpc>
                <a:spcPts val="1980"/>
              </a:lnSpc>
              <a:spcBef>
                <a:spcPct val="0"/>
              </a:spcBef>
            </a:pPr>
            <a:r>
              <a:rPr lang="en-US" sz="1800" spc="53">
                <a:solidFill>
                  <a:srgbClr val="000000"/>
                </a:solidFill>
                <a:latin typeface="Open Sans Bold"/>
              </a:rPr>
              <a:t>ЦЕЛЬ: ПОДГОТОВИТЬ ВИДЕОРОЛИК, РАСКРЫВАЮЩИЙ ОПЫТ ИННОВАЦИОННОЙ ПЕДАГОГИЧЕСКОЙ ДЕЯТЕЛЬНОСТИ</a:t>
            </a:r>
          </a:p>
          <a:p>
            <a:pPr algn="ctr">
              <a:lnSpc>
                <a:spcPts val="1980"/>
              </a:lnSpc>
              <a:spcBef>
                <a:spcPct val="0"/>
              </a:spcBef>
            </a:pPr>
            <a:endParaRPr lang="en-US" sz="1800" spc="53">
              <a:solidFill>
                <a:srgbClr val="000000"/>
              </a:solidFill>
              <a:latin typeface="Open Sans Bold"/>
            </a:endParaRPr>
          </a:p>
          <a:p>
            <a:pPr algn="ctr">
              <a:lnSpc>
                <a:spcPts val="1980"/>
              </a:lnSpc>
              <a:spcBef>
                <a:spcPct val="0"/>
              </a:spcBef>
            </a:pPr>
            <a:r>
              <a:rPr lang="en-US" sz="1800" u="sng" spc="53">
                <a:solidFill>
                  <a:srgbClr val="000000"/>
                </a:solidFill>
                <a:latin typeface="Open Sans Bold"/>
              </a:rPr>
              <a:t>ПЛАН</a:t>
            </a:r>
          </a:p>
          <a:p>
            <a:pPr algn="ctr">
              <a:lnSpc>
                <a:spcPts val="1980"/>
              </a:lnSpc>
              <a:spcBef>
                <a:spcPct val="0"/>
              </a:spcBef>
            </a:pPr>
            <a:endParaRPr lang="en-US" sz="1800" u="sng" spc="53">
              <a:solidFill>
                <a:srgbClr val="000000"/>
              </a:solidFill>
              <a:latin typeface="Open Sans Bold"/>
            </a:endParaRPr>
          </a:p>
          <a:p>
            <a:pPr algn="ctr">
              <a:lnSpc>
                <a:spcPts val="1980"/>
              </a:lnSpc>
              <a:spcBef>
                <a:spcPct val="0"/>
              </a:spcBef>
            </a:pPr>
            <a:endParaRPr lang="en-US" sz="1800" u="sng" spc="53">
              <a:solidFill>
                <a:srgbClr val="000000"/>
              </a:solidFill>
              <a:latin typeface="Open Sans Bold"/>
            </a:endParaRPr>
          </a:p>
          <a:p>
            <a:pPr>
              <a:lnSpc>
                <a:spcPts val="1760"/>
              </a:lnSpc>
              <a:spcBef>
                <a:spcPct val="0"/>
              </a:spcBef>
            </a:pPr>
            <a:r>
              <a:rPr lang="en-US" sz="1600" spc="48">
                <a:solidFill>
                  <a:srgbClr val="000000"/>
                </a:solidFill>
                <a:latin typeface="Open Sans Bold"/>
              </a:rPr>
              <a:t>1. ПРОДУМАЙТЕ СЦЕНАРИЙ ВИДЕОРОЛИКА,  ВКЛЮЧИВ В НЕГО ОСНОВНЫЕ ПОКАЗАТЕЛИ ПЕДАГОГИЧЕСКОГО ОПЫТА: ЦЕЛИ, СОДЕРЖАНИЕ, РЕЗУЛЬТАТ.</a:t>
            </a:r>
          </a:p>
          <a:p>
            <a:pPr>
              <a:lnSpc>
                <a:spcPts val="1760"/>
              </a:lnSpc>
              <a:spcBef>
                <a:spcPct val="0"/>
              </a:spcBef>
            </a:pPr>
            <a:endParaRPr lang="en-US" sz="1600" spc="48">
              <a:solidFill>
                <a:srgbClr val="000000"/>
              </a:solidFill>
              <a:latin typeface="Open Sans Bold"/>
            </a:endParaRPr>
          </a:p>
          <a:p>
            <a:pPr>
              <a:lnSpc>
                <a:spcPts val="1760"/>
              </a:lnSpc>
              <a:spcBef>
                <a:spcPct val="0"/>
              </a:spcBef>
            </a:pPr>
            <a:r>
              <a:rPr lang="en-US" sz="1600" spc="48">
                <a:solidFill>
                  <a:srgbClr val="000000"/>
                </a:solidFill>
                <a:latin typeface="Open Sans Bold"/>
              </a:rPr>
              <a:t>2. ПОДБЕРИТЕ НАГЛЯДНЫЙ МАТЕРИАЛ: ФОТО, ВИДЕО, РИСУНКИ И Т. Д.</a:t>
            </a:r>
          </a:p>
          <a:p>
            <a:pPr>
              <a:lnSpc>
                <a:spcPts val="1760"/>
              </a:lnSpc>
              <a:spcBef>
                <a:spcPct val="0"/>
              </a:spcBef>
            </a:pPr>
            <a:endParaRPr lang="en-US" sz="1600" spc="48">
              <a:solidFill>
                <a:srgbClr val="000000"/>
              </a:solidFill>
              <a:latin typeface="Open Sans Bold"/>
            </a:endParaRPr>
          </a:p>
          <a:p>
            <a:pPr>
              <a:lnSpc>
                <a:spcPts val="1760"/>
              </a:lnSpc>
              <a:spcBef>
                <a:spcPct val="0"/>
              </a:spcBef>
            </a:pPr>
            <a:r>
              <a:rPr lang="en-US" sz="1600" spc="48">
                <a:solidFill>
                  <a:srgbClr val="000000"/>
                </a:solidFill>
                <a:latin typeface="Open Sans Bold"/>
              </a:rPr>
              <a:t>3. ОПРЕДЕЛИТЕ ПОРЯДОК ИЗЛОЖЕНИЯ МАТЕРИАЛА.</a:t>
            </a:r>
          </a:p>
          <a:p>
            <a:pPr>
              <a:lnSpc>
                <a:spcPts val="1760"/>
              </a:lnSpc>
              <a:spcBef>
                <a:spcPct val="0"/>
              </a:spcBef>
            </a:pPr>
            <a:endParaRPr lang="en-US" sz="1600" spc="48">
              <a:solidFill>
                <a:srgbClr val="000000"/>
              </a:solidFill>
              <a:latin typeface="Open Sans Bold"/>
            </a:endParaRPr>
          </a:p>
          <a:p>
            <a:pPr>
              <a:lnSpc>
                <a:spcPts val="1759"/>
              </a:lnSpc>
              <a:spcBef>
                <a:spcPct val="0"/>
              </a:spcBef>
            </a:pPr>
            <a:r>
              <a:rPr lang="en-US" sz="1600" spc="48">
                <a:solidFill>
                  <a:srgbClr val="000000"/>
                </a:solidFill>
                <a:latin typeface="Open Sans Bold"/>
              </a:rPr>
              <a:t>4. ВОСПОЛЬЗУЙТЕСЬ ПРИМЕРОМ ПРЕДСТАВЛЕНИЯ ИННОВАЦИОННОГО ПЕДАГОГИЧЕСКОГО ОПЫТА.</a:t>
            </a:r>
          </a:p>
          <a:p>
            <a:pPr>
              <a:lnSpc>
                <a:spcPts val="1759"/>
              </a:lnSpc>
              <a:spcBef>
                <a:spcPct val="0"/>
              </a:spcBef>
            </a:pPr>
            <a:endParaRPr lang="en-US" sz="1600" spc="48">
              <a:solidFill>
                <a:srgbClr val="000000"/>
              </a:solidFill>
              <a:latin typeface="Open Sans Bold"/>
            </a:endParaRPr>
          </a:p>
          <a:p>
            <a:pPr>
              <a:lnSpc>
                <a:spcPts val="1759"/>
              </a:lnSpc>
              <a:spcBef>
                <a:spcPct val="0"/>
              </a:spcBef>
            </a:pPr>
            <a:endParaRPr lang="en-US" sz="1600" spc="48">
              <a:solidFill>
                <a:srgbClr val="000000"/>
              </a:solidFill>
              <a:latin typeface="Open Sans Bold"/>
            </a:endParaRPr>
          </a:p>
          <a:p>
            <a:pPr>
              <a:lnSpc>
                <a:spcPts val="1759"/>
              </a:lnSpc>
              <a:spcBef>
                <a:spcPct val="0"/>
              </a:spcBef>
            </a:pPr>
            <a:r>
              <a:rPr lang="en-US" sz="1599" u="sng" spc="47">
                <a:solidFill>
                  <a:srgbClr val="E49D14"/>
                </a:solidFill>
                <a:latin typeface="Open Sans Bold"/>
              </a:rPr>
              <a:t>ПРИМЕР ВИДЕОПРЕЗЕНТАЦИИ ИННОВАЦИОННОГО ПЕДАГОГИЧЕСКОГО ОПЫТА</a:t>
            </a:r>
            <a:r>
              <a:rPr lang="en-US" sz="1599" spc="47">
                <a:solidFill>
                  <a:srgbClr val="E49D14"/>
                </a:solidFill>
                <a:latin typeface="Open Sans Bold"/>
              </a:rPr>
              <a:t>.</a:t>
            </a:r>
          </a:p>
          <a:p>
            <a:pPr>
              <a:lnSpc>
                <a:spcPts val="1759"/>
              </a:lnSpc>
              <a:spcBef>
                <a:spcPct val="0"/>
              </a:spcBef>
            </a:pPr>
            <a:endParaRPr lang="en-US" sz="1599" spc="47">
              <a:solidFill>
                <a:srgbClr val="E49D14"/>
              </a:solidFill>
              <a:latin typeface="Open Sans Bold"/>
            </a:endParaRPr>
          </a:p>
          <a:p>
            <a:pPr>
              <a:lnSpc>
                <a:spcPts val="1760"/>
              </a:lnSpc>
              <a:spcBef>
                <a:spcPct val="0"/>
              </a:spcBef>
            </a:pPr>
            <a:endParaRPr lang="en-US" sz="1599" spc="47">
              <a:solidFill>
                <a:srgbClr val="E49D14"/>
              </a:solidFill>
              <a:latin typeface="Open Sans Bold"/>
            </a:endParaRPr>
          </a:p>
        </p:txBody>
      </p:sp>
      <p:sp>
        <p:nvSpPr>
          <p:cNvPr id="7" name="TextBox 6">
            <a:extLst>
              <a:ext uri="{FF2B5EF4-FFF2-40B4-BE49-F238E27FC236}">
                <a16:creationId xmlns:a16="http://schemas.microsoft.com/office/drawing/2014/main" id="{F06AF81C-00B2-467F-8A28-FD5ED153A855}"/>
              </a:ext>
            </a:extLst>
          </p:cNvPr>
          <p:cNvSpPr txBox="1"/>
          <p:nvPr/>
        </p:nvSpPr>
        <p:spPr>
          <a:xfrm>
            <a:off x="16226269" y="8219782"/>
            <a:ext cx="762000" cy="769441"/>
          </a:xfrm>
          <a:prstGeom prst="rect">
            <a:avLst/>
          </a:prstGeom>
          <a:noFill/>
        </p:spPr>
        <p:txBody>
          <a:bodyPr wrap="square" rtlCol="0">
            <a:spAutoFit/>
          </a:bodyPr>
          <a:lstStyle/>
          <a:p>
            <a:pPr algn="ctr"/>
            <a:r>
              <a:rPr lang="ru-RU" sz="4400" b="1" dirty="0"/>
              <a:t>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E968E"/>
        </a:solidFill>
        <a:effectLst/>
      </p:bgPr>
    </p:bg>
    <p:spTree>
      <p:nvGrpSpPr>
        <p:cNvPr id="1" name=""/>
        <p:cNvGrpSpPr/>
        <p:nvPr/>
      </p:nvGrpSpPr>
      <p:grpSpPr>
        <a:xfrm>
          <a:off x="0" y="0"/>
          <a:ext cx="0" cy="0"/>
          <a:chOff x="0" y="0"/>
          <a:chExt cx="0" cy="0"/>
        </a:xfrm>
      </p:grpSpPr>
      <p:grpSp>
        <p:nvGrpSpPr>
          <p:cNvPr id="2" name="Group 2"/>
          <p:cNvGrpSpPr/>
          <p:nvPr/>
        </p:nvGrpSpPr>
        <p:grpSpPr>
          <a:xfrm>
            <a:off x="605545" y="1028700"/>
            <a:ext cx="17112185" cy="7549399"/>
            <a:chOff x="0" y="0"/>
            <a:chExt cx="22816247" cy="10065866"/>
          </a:xfrm>
        </p:grpSpPr>
        <p:sp>
          <p:nvSpPr>
            <p:cNvPr id="3" name="TextBox 3"/>
            <p:cNvSpPr txBox="1"/>
            <p:nvPr/>
          </p:nvSpPr>
          <p:spPr>
            <a:xfrm>
              <a:off x="0" y="2636366"/>
              <a:ext cx="22816247" cy="7221220"/>
            </a:xfrm>
            <a:prstGeom prst="rect">
              <a:avLst/>
            </a:prstGeom>
          </p:spPr>
          <p:txBody>
            <a:bodyPr lIns="0" tIns="0" rIns="0" bIns="0" rtlCol="0" anchor="t">
              <a:spAutoFit/>
            </a:bodyPr>
            <a:lstStyle/>
            <a:p>
              <a:pPr algn="l">
                <a:lnSpc>
                  <a:spcPts val="3359"/>
                </a:lnSpc>
              </a:pPr>
              <a:r>
                <a:rPr lang="en-US" sz="2400" spc="72">
                  <a:solidFill>
                    <a:srgbClr val="FFFFFF"/>
                  </a:solidFill>
                  <a:latin typeface="Open Sans"/>
                </a:rPr>
                <a:t>Технология в современном понимании — это наука о способа, прежде всего, механического, машинного производства вещей, иначе говоря, искусство работы машин. Если исходить из такого понимания технологии, то педагогическая технология предстает как искусство обучения посредством машин, как инженерное искусство имитации педагогической деятельности.</a:t>
              </a:r>
            </a:p>
            <a:p>
              <a:pPr algn="l">
                <a:lnSpc>
                  <a:spcPts val="3359"/>
                </a:lnSpc>
              </a:pPr>
              <a:endParaRPr lang="en-US" sz="2400" spc="72">
                <a:solidFill>
                  <a:srgbClr val="FFFFFF"/>
                </a:solidFill>
                <a:latin typeface="Open Sans"/>
              </a:endParaRPr>
            </a:p>
            <a:p>
              <a:pPr algn="l">
                <a:lnSpc>
                  <a:spcPts val="3359"/>
                </a:lnSpc>
              </a:pPr>
              <a:r>
                <a:rPr lang="en-US" sz="2400" spc="72">
                  <a:solidFill>
                    <a:srgbClr val="FFFFFF"/>
                  </a:solidFill>
                  <a:latin typeface="Open Sans"/>
                </a:rPr>
                <a:t>Широко известно определение педагогической технологии Г. К. Селевко. По его мнению , любая педагогическая технология должна удовлетворять некоторым основным методологическим требованиям (критериям технологичности): </a:t>
              </a:r>
            </a:p>
            <a:p>
              <a:pPr algn="l">
                <a:lnSpc>
                  <a:spcPts val="3359"/>
                </a:lnSpc>
              </a:pPr>
              <a:r>
                <a:rPr lang="en-US" sz="2400" u="sng" spc="72">
                  <a:solidFill>
                    <a:srgbClr val="FFFFFF"/>
                  </a:solidFill>
                  <a:latin typeface="Open Sans"/>
                </a:rPr>
                <a:t>концептуальности,</a:t>
              </a:r>
            </a:p>
            <a:p>
              <a:pPr algn="l">
                <a:lnSpc>
                  <a:spcPts val="3359"/>
                </a:lnSpc>
              </a:pPr>
              <a:r>
                <a:rPr lang="en-US" sz="2400" u="sng" spc="72">
                  <a:solidFill>
                    <a:srgbClr val="FFFFFF"/>
                  </a:solidFill>
                  <a:latin typeface="Open Sans"/>
                </a:rPr>
                <a:t>управляемости, </a:t>
              </a:r>
            </a:p>
            <a:p>
              <a:pPr algn="l">
                <a:lnSpc>
                  <a:spcPts val="3359"/>
                </a:lnSpc>
              </a:pPr>
              <a:r>
                <a:rPr lang="en-US" sz="2400" u="sng" spc="72">
                  <a:solidFill>
                    <a:srgbClr val="FFFFFF"/>
                  </a:solidFill>
                  <a:latin typeface="Open Sans"/>
                </a:rPr>
                <a:t>эффективности и</a:t>
              </a:r>
            </a:p>
            <a:p>
              <a:pPr algn="l">
                <a:lnSpc>
                  <a:spcPts val="3359"/>
                </a:lnSpc>
              </a:pPr>
              <a:r>
                <a:rPr lang="en-US" sz="2400" u="sng" spc="72">
                  <a:solidFill>
                    <a:srgbClr val="FFFFFF"/>
                  </a:solidFill>
                  <a:latin typeface="Open Sans"/>
                </a:rPr>
                <a:t>воспроизводимости</a:t>
              </a:r>
              <a:r>
                <a:rPr lang="en-US" sz="2400" spc="72">
                  <a:solidFill>
                    <a:srgbClr val="FFFFFF"/>
                  </a:solidFill>
                  <a:latin typeface="Open Sans"/>
                </a:rPr>
                <a:t>.</a:t>
              </a:r>
            </a:p>
            <a:p>
              <a:pPr algn="l">
                <a:lnSpc>
                  <a:spcPts val="3359"/>
                </a:lnSpc>
              </a:pPr>
              <a:endParaRPr lang="en-US" sz="2400" spc="72">
                <a:solidFill>
                  <a:srgbClr val="FFFFFF"/>
                </a:solidFill>
                <a:latin typeface="Open Sans"/>
              </a:endParaRPr>
            </a:p>
          </p:txBody>
        </p:sp>
        <p:sp>
          <p:nvSpPr>
            <p:cNvPr id="4" name="TextBox 4"/>
            <p:cNvSpPr txBox="1"/>
            <p:nvPr/>
          </p:nvSpPr>
          <p:spPr>
            <a:xfrm>
              <a:off x="0" y="1265266"/>
              <a:ext cx="11697430" cy="698077"/>
            </a:xfrm>
            <a:prstGeom prst="rect">
              <a:avLst/>
            </a:prstGeom>
          </p:spPr>
          <p:txBody>
            <a:bodyPr lIns="0" tIns="0" rIns="0" bIns="0" rtlCol="0" anchor="t">
              <a:spAutoFit/>
            </a:bodyPr>
            <a:lstStyle/>
            <a:p>
              <a:pPr algn="l">
                <a:lnSpc>
                  <a:spcPts val="4480"/>
                </a:lnSpc>
              </a:pPr>
              <a:endParaRPr/>
            </a:p>
          </p:txBody>
        </p:sp>
        <p:sp>
          <p:nvSpPr>
            <p:cNvPr id="5" name="TextBox 5"/>
            <p:cNvSpPr txBox="1"/>
            <p:nvPr/>
          </p:nvSpPr>
          <p:spPr>
            <a:xfrm>
              <a:off x="0" y="38100"/>
              <a:ext cx="13247545" cy="807720"/>
            </a:xfrm>
            <a:prstGeom prst="rect">
              <a:avLst/>
            </a:prstGeom>
          </p:spPr>
          <p:txBody>
            <a:bodyPr lIns="0" tIns="0" rIns="0" bIns="0" rtlCol="0" anchor="t">
              <a:spAutoFit/>
            </a:bodyPr>
            <a:lstStyle/>
            <a:p>
              <a:pPr algn="ctr">
                <a:lnSpc>
                  <a:spcPts val="4620"/>
                </a:lnSpc>
              </a:pPr>
              <a:r>
                <a:rPr lang="en-US" sz="4200" spc="126">
                  <a:solidFill>
                    <a:srgbClr val="F1CA00"/>
                  </a:solidFill>
                  <a:latin typeface="Open Sans Bold"/>
                </a:rPr>
                <a:t>ТЕХНОЛОГИЯ - ЭТО...</a:t>
              </a:r>
            </a:p>
          </p:txBody>
        </p:sp>
      </p:grpSp>
      <p:sp>
        <p:nvSpPr>
          <p:cNvPr id="6" name="AutoShape 6"/>
          <p:cNvSpPr/>
          <p:nvPr/>
        </p:nvSpPr>
        <p:spPr>
          <a:xfrm>
            <a:off x="-592282" y="9258300"/>
            <a:ext cx="19472564" cy="1548245"/>
          </a:xfrm>
          <a:prstGeom prst="rect">
            <a:avLst/>
          </a:prstGeom>
          <a:solidFill>
            <a:srgbClr val="F1CA00"/>
          </a:solidFill>
        </p:spPr>
      </p:sp>
      <p:sp>
        <p:nvSpPr>
          <p:cNvPr id="8" name="TextBox 7">
            <a:extLst>
              <a:ext uri="{FF2B5EF4-FFF2-40B4-BE49-F238E27FC236}">
                <a16:creationId xmlns:a16="http://schemas.microsoft.com/office/drawing/2014/main" id="{B14E1338-2EB8-4D5E-B538-71F3F3F53E56}"/>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028700"/>
            <a:ext cx="16230600" cy="8229600"/>
          </a:xfrm>
          <a:prstGeom prst="rect">
            <a:avLst/>
          </a:prstGeom>
          <a:solidFill>
            <a:srgbClr val="FFFFFF"/>
          </a:solidFill>
        </p:spPr>
      </p:sp>
      <p:sp>
        <p:nvSpPr>
          <p:cNvPr id="4" name="TextBox 4"/>
          <p:cNvSpPr txBox="1"/>
          <p:nvPr/>
        </p:nvSpPr>
        <p:spPr>
          <a:xfrm>
            <a:off x="3611404" y="2911421"/>
            <a:ext cx="12174149" cy="1099185"/>
          </a:xfrm>
          <a:prstGeom prst="rect">
            <a:avLst/>
          </a:prstGeom>
        </p:spPr>
        <p:txBody>
          <a:bodyPr lIns="0" tIns="0" rIns="0" bIns="0" rtlCol="0" anchor="t">
            <a:spAutoFit/>
          </a:bodyPr>
          <a:lstStyle/>
          <a:p>
            <a:pPr>
              <a:lnSpc>
                <a:spcPts val="2940"/>
              </a:lnSpc>
              <a:spcBef>
                <a:spcPct val="0"/>
              </a:spcBef>
            </a:pPr>
            <a:r>
              <a:rPr lang="en-US" sz="2100" spc="63">
                <a:solidFill>
                  <a:srgbClr val="6E968E"/>
                </a:solidFill>
                <a:latin typeface="Open Sans Bold"/>
              </a:rPr>
              <a:t>Концептуальность </a:t>
            </a:r>
            <a:r>
              <a:rPr lang="en-US" sz="2100" spc="63">
                <a:solidFill>
                  <a:srgbClr val="000000"/>
                </a:solidFill>
                <a:latin typeface="Open Sans Bold"/>
              </a:rPr>
              <a:t>предполагает опору на определенную научную концепцию, включающую философское, психологическое, дидактическое и социально-педагогическое обоснование достижения образовательных целей.</a:t>
            </a:r>
          </a:p>
        </p:txBody>
      </p:sp>
      <p:pic>
        <p:nvPicPr>
          <p:cNvPr id="5" name="Picture 5"/>
          <p:cNvPicPr>
            <a:picLocks noChangeAspect="1"/>
          </p:cNvPicPr>
          <p:nvPr/>
        </p:nvPicPr>
        <p:blipFill>
          <a:blip r:embed="rId3"/>
          <a:srcRect/>
          <a:stretch>
            <a:fillRect/>
          </a:stretch>
        </p:blipFill>
        <p:spPr>
          <a:xfrm>
            <a:off x="1943184" y="2675313"/>
            <a:ext cx="1331496" cy="1609501"/>
          </a:xfrm>
          <a:prstGeom prst="rect">
            <a:avLst/>
          </a:prstGeom>
        </p:spPr>
      </p:pic>
      <p:sp>
        <p:nvSpPr>
          <p:cNvPr id="6" name="TextBox 6"/>
          <p:cNvSpPr txBox="1"/>
          <p:nvPr/>
        </p:nvSpPr>
        <p:spPr>
          <a:xfrm>
            <a:off x="3611404" y="5696883"/>
            <a:ext cx="12028234" cy="727710"/>
          </a:xfrm>
          <a:prstGeom prst="rect">
            <a:avLst/>
          </a:prstGeom>
        </p:spPr>
        <p:txBody>
          <a:bodyPr lIns="0" tIns="0" rIns="0" bIns="0" rtlCol="0" anchor="t">
            <a:spAutoFit/>
          </a:bodyPr>
          <a:lstStyle/>
          <a:p>
            <a:pPr>
              <a:lnSpc>
                <a:spcPts val="2940"/>
              </a:lnSpc>
              <a:spcBef>
                <a:spcPct val="0"/>
              </a:spcBef>
            </a:pPr>
            <a:r>
              <a:rPr lang="en-US" sz="2100" spc="63">
                <a:solidFill>
                  <a:srgbClr val="6E968E"/>
                </a:solidFill>
                <a:latin typeface="Open Sans Bold"/>
              </a:rPr>
              <a:t>Системность</a:t>
            </a:r>
            <a:r>
              <a:rPr lang="en-US" sz="2100" spc="63">
                <a:solidFill>
                  <a:srgbClr val="000000"/>
                </a:solidFill>
                <a:latin typeface="Open Sans Bold"/>
              </a:rPr>
              <a:t> включает наличие всех признаков системы: логики процесса, взаимосвязи всех его частей, целостности. </a:t>
            </a:r>
          </a:p>
        </p:txBody>
      </p:sp>
      <p:pic>
        <p:nvPicPr>
          <p:cNvPr id="7" name="Picture 7"/>
          <p:cNvPicPr>
            <a:picLocks noChangeAspect="1"/>
          </p:cNvPicPr>
          <p:nvPr/>
        </p:nvPicPr>
        <p:blipFill>
          <a:blip r:embed="rId3"/>
          <a:srcRect/>
          <a:stretch>
            <a:fillRect/>
          </a:stretch>
        </p:blipFill>
        <p:spPr>
          <a:xfrm>
            <a:off x="1943184" y="5275038"/>
            <a:ext cx="1331496" cy="1609501"/>
          </a:xfrm>
          <a:prstGeom prst="rect">
            <a:avLst/>
          </a:prstGeom>
        </p:spPr>
      </p:pic>
      <p:sp>
        <p:nvSpPr>
          <p:cNvPr id="9" name="TextBox 8">
            <a:extLst>
              <a:ext uri="{FF2B5EF4-FFF2-40B4-BE49-F238E27FC236}">
                <a16:creationId xmlns:a16="http://schemas.microsoft.com/office/drawing/2014/main" id="{3A04AD19-FAF7-4080-8B9E-12E44FD044D8}"/>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4488873" cy="7294418"/>
            <a:chOff x="0" y="0"/>
            <a:chExt cx="5985164" cy="9725891"/>
          </a:xfrm>
        </p:grpSpPr>
        <p:pic>
          <p:nvPicPr>
            <p:cNvPr id="3" name="Picture 3"/>
            <p:cNvPicPr>
              <a:picLocks noChangeAspect="1"/>
            </p:cNvPicPr>
            <p:nvPr/>
          </p:nvPicPr>
          <p:blipFill>
            <a:blip r:embed="rId2"/>
            <a:srcRect l="7900" r="7900"/>
            <a:stretch>
              <a:fillRect/>
            </a:stretch>
          </p:blipFill>
          <p:spPr>
            <a:xfrm>
              <a:off x="0" y="0"/>
              <a:ext cx="5985164" cy="4735945"/>
            </a:xfrm>
            <a:prstGeom prst="rect">
              <a:avLst/>
            </a:prstGeom>
          </p:spPr>
        </p:pic>
        <p:pic>
          <p:nvPicPr>
            <p:cNvPr id="4" name="Picture 4"/>
            <p:cNvPicPr>
              <a:picLocks noChangeAspect="1"/>
            </p:cNvPicPr>
            <p:nvPr/>
          </p:nvPicPr>
          <p:blipFill>
            <a:blip r:embed="rId3"/>
            <a:srcRect l="45454" t="44604" r="45454" b="44604"/>
            <a:stretch>
              <a:fillRect/>
            </a:stretch>
          </p:blipFill>
          <p:spPr>
            <a:xfrm>
              <a:off x="0" y="4989945"/>
              <a:ext cx="5985164" cy="4735945"/>
            </a:xfrm>
            <a:prstGeom prst="rect">
              <a:avLst/>
            </a:prstGeom>
          </p:spPr>
        </p:pic>
      </p:grpSp>
      <p:sp>
        <p:nvSpPr>
          <p:cNvPr id="5" name="AutoShape 5"/>
          <p:cNvSpPr/>
          <p:nvPr/>
        </p:nvSpPr>
        <p:spPr>
          <a:xfrm>
            <a:off x="-592282" y="9258300"/>
            <a:ext cx="19472564" cy="1548245"/>
          </a:xfrm>
          <a:prstGeom prst="rect">
            <a:avLst/>
          </a:prstGeom>
          <a:solidFill>
            <a:srgbClr val="F1CA00"/>
          </a:solidFill>
        </p:spPr>
      </p:sp>
      <p:grpSp>
        <p:nvGrpSpPr>
          <p:cNvPr id="6" name="Group 6"/>
          <p:cNvGrpSpPr/>
          <p:nvPr/>
        </p:nvGrpSpPr>
        <p:grpSpPr>
          <a:xfrm>
            <a:off x="6068487" y="321945"/>
            <a:ext cx="11103264" cy="5999365"/>
            <a:chOff x="0" y="0"/>
            <a:chExt cx="14804352" cy="7999153"/>
          </a:xfrm>
        </p:grpSpPr>
        <p:sp>
          <p:nvSpPr>
            <p:cNvPr id="7" name="TextBox 7"/>
            <p:cNvSpPr txBox="1"/>
            <p:nvPr/>
          </p:nvSpPr>
          <p:spPr>
            <a:xfrm>
              <a:off x="0" y="2482273"/>
              <a:ext cx="14804352" cy="5415280"/>
            </a:xfrm>
            <a:prstGeom prst="rect">
              <a:avLst/>
            </a:prstGeom>
          </p:spPr>
          <p:txBody>
            <a:bodyPr lIns="0" tIns="0" rIns="0" bIns="0" rtlCol="0" anchor="t">
              <a:spAutoFit/>
            </a:bodyPr>
            <a:lstStyle/>
            <a:p>
              <a:pPr algn="l">
                <a:lnSpc>
                  <a:spcPts val="2940"/>
                </a:lnSpc>
              </a:pPr>
              <a:r>
                <a:rPr lang="en-US" sz="2100" spc="63">
                  <a:solidFill>
                    <a:srgbClr val="6E968E"/>
                  </a:solidFill>
                  <a:latin typeface="Open Sans Bold"/>
                </a:rPr>
                <a:t>Управляемость</a:t>
              </a:r>
              <a:r>
                <a:rPr lang="en-US" sz="2100" spc="63">
                  <a:solidFill>
                    <a:srgbClr val="000000"/>
                  </a:solidFill>
                  <a:latin typeface="Open Sans Bold"/>
                </a:rPr>
                <a:t> дает возможность диагностического целеполагания, планирования, проектирования процесса обучения, поэтапной диагностики, варьирования средствами и методами с целью коррекции результатов. </a:t>
              </a:r>
            </a:p>
            <a:p>
              <a:pPr algn="l">
                <a:lnSpc>
                  <a:spcPts val="2940"/>
                </a:lnSpc>
              </a:pPr>
              <a:endParaRPr lang="en-US" sz="2100" spc="63">
                <a:solidFill>
                  <a:srgbClr val="000000"/>
                </a:solidFill>
                <a:latin typeface="Open Sans Bold"/>
              </a:endParaRPr>
            </a:p>
            <a:p>
              <a:pPr algn="l">
                <a:lnSpc>
                  <a:spcPts val="2940"/>
                </a:lnSpc>
              </a:pPr>
              <a:r>
                <a:rPr lang="en-US" sz="2100" spc="63">
                  <a:solidFill>
                    <a:srgbClr val="6E968E"/>
                  </a:solidFill>
                  <a:latin typeface="Open Sans Bold"/>
                </a:rPr>
                <a:t>Эффективность </a:t>
              </a:r>
              <a:r>
                <a:rPr lang="en-US" sz="2100" spc="63">
                  <a:solidFill>
                    <a:srgbClr val="000000"/>
                  </a:solidFill>
                  <a:latin typeface="Open Sans Bold"/>
                </a:rPr>
                <a:t>усматривает оптимальность по затратам, гарантию достижения определенного стандарта обучения.</a:t>
              </a:r>
            </a:p>
            <a:p>
              <a:pPr algn="l">
                <a:lnSpc>
                  <a:spcPts val="2940"/>
                </a:lnSpc>
              </a:pPr>
              <a:r>
                <a:rPr lang="en-US" sz="2100" spc="63">
                  <a:solidFill>
                    <a:srgbClr val="000000"/>
                  </a:solidFill>
                  <a:latin typeface="Open Sans Bold"/>
                </a:rPr>
                <a:t> </a:t>
              </a:r>
            </a:p>
            <a:p>
              <a:pPr algn="l">
                <a:lnSpc>
                  <a:spcPts val="2940"/>
                </a:lnSpc>
              </a:pPr>
              <a:r>
                <a:rPr lang="en-US" sz="2100" spc="63">
                  <a:solidFill>
                    <a:srgbClr val="6E968E"/>
                  </a:solidFill>
                  <a:latin typeface="Open Sans Bold"/>
                </a:rPr>
                <a:t>Воспроизводимость</a:t>
              </a:r>
              <a:r>
                <a:rPr lang="en-US" sz="2100" spc="63">
                  <a:solidFill>
                    <a:srgbClr val="000000"/>
                  </a:solidFill>
                  <a:latin typeface="Open Sans Bold"/>
                </a:rPr>
                <a:t> подразумевает возможность применения</a:t>
              </a:r>
            </a:p>
            <a:p>
              <a:pPr algn="l">
                <a:lnSpc>
                  <a:spcPts val="2940"/>
                </a:lnSpc>
              </a:pPr>
              <a:r>
                <a:rPr lang="en-US" sz="2100" spc="63">
                  <a:solidFill>
                    <a:srgbClr val="000000"/>
                  </a:solidFill>
                  <a:latin typeface="Open Sans Bold"/>
                </a:rPr>
                <a:t>(повторения, воспроизведения) педагогической технологии в других однотипных образовательных учреждениях, другими субъектами.</a:t>
              </a:r>
            </a:p>
          </p:txBody>
        </p:sp>
        <p:sp>
          <p:nvSpPr>
            <p:cNvPr id="8" name="TextBox 8"/>
            <p:cNvSpPr txBox="1"/>
            <p:nvPr/>
          </p:nvSpPr>
          <p:spPr>
            <a:xfrm>
              <a:off x="0" y="81280"/>
              <a:ext cx="11909873" cy="807720"/>
            </a:xfrm>
            <a:prstGeom prst="rect">
              <a:avLst/>
            </a:prstGeom>
          </p:spPr>
          <p:txBody>
            <a:bodyPr lIns="0" tIns="0" rIns="0" bIns="0" rtlCol="0" anchor="t">
              <a:spAutoFit/>
            </a:bodyPr>
            <a:lstStyle/>
            <a:p>
              <a:pPr algn="l">
                <a:lnSpc>
                  <a:spcPts val="4620"/>
                </a:lnSpc>
              </a:pPr>
              <a:endParaRPr/>
            </a:p>
          </p:txBody>
        </p:sp>
        <p:sp>
          <p:nvSpPr>
            <p:cNvPr id="9" name="TextBox 9"/>
            <p:cNvSpPr txBox="1"/>
            <p:nvPr/>
          </p:nvSpPr>
          <p:spPr>
            <a:xfrm>
              <a:off x="0" y="1227898"/>
              <a:ext cx="8280400" cy="600710"/>
            </a:xfrm>
            <a:prstGeom prst="rect">
              <a:avLst/>
            </a:prstGeom>
          </p:spPr>
          <p:txBody>
            <a:bodyPr lIns="0" tIns="0" rIns="0" bIns="0" rtlCol="0" anchor="t">
              <a:spAutoFit/>
            </a:bodyPr>
            <a:lstStyle/>
            <a:p>
              <a:pPr algn="l">
                <a:lnSpc>
                  <a:spcPts val="3779"/>
                </a:lnSpc>
              </a:pPr>
              <a:endParaRPr/>
            </a:p>
          </p:txBody>
        </p:sp>
      </p:grpSp>
      <p:sp>
        <p:nvSpPr>
          <p:cNvPr id="11" name="TextBox 10">
            <a:extLst>
              <a:ext uri="{FF2B5EF4-FFF2-40B4-BE49-F238E27FC236}">
                <a16:creationId xmlns:a16="http://schemas.microsoft.com/office/drawing/2014/main" id="{92CF94B1-A774-42E5-93E0-B1BFFB5A9E28}"/>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85" r="2985"/>
          <a:stretch>
            <a:fillRect/>
          </a:stretch>
        </p:blipFill>
        <p:spPr>
          <a:xfrm>
            <a:off x="1028700" y="3316680"/>
            <a:ext cx="5884063" cy="6229927"/>
          </a:xfrm>
          <a:prstGeom prst="rect">
            <a:avLst/>
          </a:prstGeom>
        </p:spPr>
      </p:pic>
      <p:sp>
        <p:nvSpPr>
          <p:cNvPr id="3" name="TextBox 3"/>
          <p:cNvSpPr txBox="1"/>
          <p:nvPr/>
        </p:nvSpPr>
        <p:spPr>
          <a:xfrm>
            <a:off x="7580042" y="798619"/>
            <a:ext cx="9679258" cy="8747988"/>
          </a:xfrm>
          <a:prstGeom prst="rect">
            <a:avLst/>
          </a:prstGeom>
        </p:spPr>
        <p:txBody>
          <a:bodyPr lIns="0" tIns="0" rIns="0" bIns="0" rtlCol="0" anchor="t">
            <a:spAutoFit/>
          </a:bodyPr>
          <a:lstStyle/>
          <a:p>
            <a:pPr algn="l">
              <a:lnSpc>
                <a:spcPts val="2240"/>
              </a:lnSpc>
            </a:pPr>
            <a:r>
              <a:rPr lang="en-US" sz="1600" spc="48">
                <a:solidFill>
                  <a:srgbClr val="000000"/>
                </a:solidFill>
                <a:ea typeface="Open Sans"/>
              </a:rPr>
              <a:t>♦ </a:t>
            </a:r>
            <a:r>
              <a:rPr lang="en-US" sz="1600" spc="48">
                <a:solidFill>
                  <a:srgbClr val="000000"/>
                </a:solidFill>
                <a:latin typeface="Open Sans Bold"/>
              </a:rPr>
              <a:t>традиционная; </a:t>
            </a:r>
          </a:p>
          <a:p>
            <a:pPr algn="l">
              <a:lnSpc>
                <a:spcPts val="2240"/>
              </a:lnSpc>
            </a:pPr>
            <a:endParaRPr lang="en-US" sz="1600" spc="48">
              <a:solidFill>
                <a:srgbClr val="000000"/>
              </a:solidFill>
              <a:latin typeface="Open Sans Bold"/>
            </a:endParaRPr>
          </a:p>
          <a:p>
            <a:pPr algn="l">
              <a:lnSpc>
                <a:spcPts val="2240"/>
              </a:lnSpc>
            </a:pPr>
            <a:r>
              <a:rPr lang="en-US" sz="1600" spc="48">
                <a:solidFill>
                  <a:srgbClr val="000000"/>
                </a:solidFill>
                <a:ea typeface="Open Sans Bold"/>
              </a:rPr>
              <a:t>♦ программированного обучения;</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поэтапного формирования умственных действий;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развивающего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полного усвоения;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разноуровневого обучения;</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компьютерного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проблемного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модульного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концентрированного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проектного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дистанционного обучения;</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знаково-контекстного обучения;</a:t>
            </a:r>
          </a:p>
          <a:p>
            <a:pPr algn="l">
              <a:lnSpc>
                <a:spcPts val="2240"/>
              </a:lnSpc>
            </a:pPr>
            <a:r>
              <a:rPr lang="en-US" sz="1600" spc="48">
                <a:solidFill>
                  <a:srgbClr val="000000"/>
                </a:solidFill>
                <a:latin typeface="Open Sans Bold"/>
              </a:rPr>
              <a:t> </a:t>
            </a:r>
          </a:p>
          <a:p>
            <a:pPr algn="l">
              <a:lnSpc>
                <a:spcPts val="2240"/>
              </a:lnSpc>
            </a:pPr>
            <a:r>
              <a:rPr lang="en-US" sz="1600" spc="48">
                <a:solidFill>
                  <a:srgbClr val="000000"/>
                </a:solidFill>
                <a:ea typeface="Open Sans Bold"/>
              </a:rPr>
              <a:t>♦ личностно-ориентированного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балльно-рейтингового обучения; </a:t>
            </a:r>
          </a:p>
          <a:p>
            <a:pPr algn="l">
              <a:lnSpc>
                <a:spcPts val="2240"/>
              </a:lnSpc>
            </a:pPr>
            <a:endParaRPr lang="en-US" sz="1600" spc="48">
              <a:solidFill>
                <a:srgbClr val="000000"/>
              </a:solidFill>
              <a:ea typeface="Open Sans Bold"/>
            </a:endParaRPr>
          </a:p>
          <a:p>
            <a:pPr algn="l">
              <a:lnSpc>
                <a:spcPts val="2240"/>
              </a:lnSpc>
            </a:pPr>
            <a:r>
              <a:rPr lang="en-US" sz="1600" spc="48">
                <a:solidFill>
                  <a:srgbClr val="000000"/>
                </a:solidFill>
                <a:ea typeface="Open Sans Bold"/>
              </a:rPr>
              <a:t>♦ авторские технологии и прочие.</a:t>
            </a:r>
          </a:p>
        </p:txBody>
      </p:sp>
      <p:sp>
        <p:nvSpPr>
          <p:cNvPr id="4" name="TextBox 4"/>
          <p:cNvSpPr txBox="1"/>
          <p:nvPr/>
        </p:nvSpPr>
        <p:spPr>
          <a:xfrm>
            <a:off x="1028700" y="1057275"/>
            <a:ext cx="6551342" cy="728663"/>
          </a:xfrm>
          <a:prstGeom prst="rect">
            <a:avLst/>
          </a:prstGeom>
        </p:spPr>
        <p:txBody>
          <a:bodyPr lIns="0" tIns="0" rIns="0" bIns="0" rtlCol="0" anchor="t">
            <a:spAutoFit/>
          </a:bodyPr>
          <a:lstStyle/>
          <a:p>
            <a:pPr algn="l">
              <a:lnSpc>
                <a:spcPts val="2887"/>
              </a:lnSpc>
            </a:pPr>
            <a:r>
              <a:rPr lang="en-US" sz="2625" spc="78">
                <a:solidFill>
                  <a:srgbClr val="000000"/>
                </a:solidFill>
                <a:latin typeface="Open Sans Bold"/>
              </a:rPr>
              <a:t>ВИДЫ ПЕДАГОГИЧЕСКИХ ТЕХНОЛОГИЙ</a:t>
            </a:r>
          </a:p>
        </p:txBody>
      </p:sp>
      <p:sp>
        <p:nvSpPr>
          <p:cNvPr id="5" name="AutoShape 5"/>
          <p:cNvSpPr/>
          <p:nvPr/>
        </p:nvSpPr>
        <p:spPr>
          <a:xfrm>
            <a:off x="-405245" y="10014874"/>
            <a:ext cx="19098491" cy="623455"/>
          </a:xfrm>
          <a:prstGeom prst="rect">
            <a:avLst/>
          </a:prstGeom>
          <a:solidFill>
            <a:srgbClr val="F1CA00"/>
          </a:solidFill>
        </p:spPr>
      </p:sp>
      <p:sp>
        <p:nvSpPr>
          <p:cNvPr id="7" name="TextBox 6">
            <a:extLst>
              <a:ext uri="{FF2B5EF4-FFF2-40B4-BE49-F238E27FC236}">
                <a16:creationId xmlns:a16="http://schemas.microsoft.com/office/drawing/2014/main" id="{00D578C1-8F75-47D1-9C8B-DA9E865AC4CB}"/>
              </a:ext>
            </a:extLst>
          </p:cNvPr>
          <p:cNvSpPr txBox="1"/>
          <p:nvPr/>
        </p:nvSpPr>
        <p:spPr>
          <a:xfrm>
            <a:off x="16687800" y="8793495"/>
            <a:ext cx="762000" cy="769441"/>
          </a:xfrm>
          <a:prstGeom prst="rect">
            <a:avLst/>
          </a:prstGeom>
          <a:noFill/>
        </p:spPr>
        <p:txBody>
          <a:bodyPr wrap="square" rtlCol="0">
            <a:spAutoFit/>
          </a:bodyPr>
          <a:lstStyle/>
          <a:p>
            <a:pPr algn="ctr"/>
            <a:r>
              <a:rPr lang="ru-RU" sz="4400" b="1"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2282" y="9258300"/>
            <a:ext cx="19472564" cy="1548245"/>
          </a:xfrm>
          <a:prstGeom prst="rect">
            <a:avLst/>
          </a:prstGeom>
          <a:solidFill>
            <a:srgbClr val="F1CA00"/>
          </a:solidFill>
        </p:spPr>
      </p:sp>
      <p:sp>
        <p:nvSpPr>
          <p:cNvPr id="3" name="TextBox 3"/>
          <p:cNvSpPr txBox="1"/>
          <p:nvPr/>
        </p:nvSpPr>
        <p:spPr>
          <a:xfrm>
            <a:off x="2869765" y="531979"/>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ВИДЫ ПЕДАГОГИЧЕСКИХ ТЕХНОЛОГИЙ</a:t>
            </a:r>
          </a:p>
        </p:txBody>
      </p:sp>
      <p:sp>
        <p:nvSpPr>
          <p:cNvPr id="4" name="TextBox 4"/>
          <p:cNvSpPr txBox="1"/>
          <p:nvPr/>
        </p:nvSpPr>
        <p:spPr>
          <a:xfrm>
            <a:off x="3450897" y="2236257"/>
            <a:ext cx="13341473" cy="4813935"/>
          </a:xfrm>
          <a:prstGeom prst="rect">
            <a:avLst/>
          </a:prstGeom>
        </p:spPr>
        <p:txBody>
          <a:bodyPr lIns="0" tIns="0" rIns="0" bIns="0" rtlCol="0" anchor="t">
            <a:spAutoFit/>
          </a:bodyPr>
          <a:lstStyle/>
          <a:p>
            <a:pPr>
              <a:lnSpc>
                <a:spcPts val="2940"/>
              </a:lnSpc>
              <a:spcBef>
                <a:spcPct val="0"/>
              </a:spcBef>
            </a:pPr>
            <a:r>
              <a:rPr lang="en-US" sz="2100" u="sng" spc="63">
                <a:solidFill>
                  <a:srgbClr val="3D5247"/>
                </a:solidFill>
                <a:latin typeface="Open Sans Bold"/>
              </a:rPr>
              <a:t>Традиционная</a:t>
            </a:r>
            <a:r>
              <a:rPr lang="en-US" sz="2100" spc="63">
                <a:solidFill>
                  <a:srgbClr val="000000"/>
                </a:solidFill>
                <a:latin typeface="Open Sans Bold"/>
              </a:rPr>
              <a:t> (репродуктивная) технология обучения, описанная </a:t>
            </a:r>
          </a:p>
          <a:p>
            <a:pPr>
              <a:lnSpc>
                <a:spcPts val="2940"/>
              </a:lnSpc>
              <a:spcBef>
                <a:spcPct val="0"/>
              </a:spcBef>
            </a:pPr>
            <a:r>
              <a:rPr lang="en-US" sz="2100" spc="63">
                <a:solidFill>
                  <a:srgbClr val="000000"/>
                </a:solidFill>
                <a:latin typeface="Open Sans Bold"/>
              </a:rPr>
              <a:t>Я. А. Коменским, но до настоящего времени существующая  в школьном (классно-урочная) и вузовском (лекционно-семинарская) обучении.</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программированного обучения</a:t>
            </a:r>
            <a:r>
              <a:rPr lang="en-US" sz="2100" spc="63">
                <a:solidFill>
                  <a:srgbClr val="000000"/>
                </a:solidFill>
                <a:latin typeface="Open Sans Bold"/>
              </a:rPr>
              <a:t> (Б. Скиннер) — вначале</a:t>
            </a:r>
          </a:p>
          <a:p>
            <a:pPr>
              <a:lnSpc>
                <a:spcPts val="2940"/>
              </a:lnSpc>
              <a:spcBef>
                <a:spcPct val="0"/>
              </a:spcBef>
            </a:pPr>
            <a:r>
              <a:rPr lang="en-US" sz="2100" spc="63">
                <a:solidFill>
                  <a:srgbClr val="000000"/>
                </a:solidFill>
                <a:latin typeface="Open Sans Bold"/>
              </a:rPr>
              <a:t>как система машинного обучения, ныне используется в системах компьютерного</a:t>
            </a:r>
          </a:p>
          <a:p>
            <a:pPr>
              <a:lnSpc>
                <a:spcPts val="2940"/>
              </a:lnSpc>
              <a:spcBef>
                <a:spcPct val="0"/>
              </a:spcBef>
            </a:pPr>
            <a:r>
              <a:rPr lang="en-US" sz="2100" spc="63">
                <a:solidFill>
                  <a:srgbClr val="000000"/>
                </a:solidFill>
                <a:latin typeface="Open Sans Bold"/>
              </a:rPr>
              <a:t>обучения.</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поэтапного формирования умственных действий</a:t>
            </a:r>
            <a:r>
              <a:rPr lang="en-US" sz="2100" spc="63">
                <a:solidFill>
                  <a:srgbClr val="000000"/>
                </a:solidFill>
                <a:latin typeface="Open Sans Bold"/>
              </a:rPr>
              <a:t> (П. Я. Гальперин) — может использоваться в школьной и вузовской практике для выработки умений и навыков в отдельных видах деятельности.</a:t>
            </a:r>
          </a:p>
        </p:txBody>
      </p:sp>
      <p:pic>
        <p:nvPicPr>
          <p:cNvPr id="5" name="Picture 5"/>
          <p:cNvPicPr>
            <a:picLocks noChangeAspect="1"/>
          </p:cNvPicPr>
          <p:nvPr/>
        </p:nvPicPr>
        <p:blipFill>
          <a:blip r:embed="rId2"/>
          <a:srcRect/>
          <a:stretch>
            <a:fillRect/>
          </a:stretch>
        </p:blipFill>
        <p:spPr>
          <a:xfrm>
            <a:off x="1505438" y="2274357"/>
            <a:ext cx="1058711" cy="1279761"/>
          </a:xfrm>
          <a:prstGeom prst="rect">
            <a:avLst/>
          </a:prstGeom>
        </p:spPr>
      </p:pic>
      <p:pic>
        <p:nvPicPr>
          <p:cNvPr id="6" name="Picture 6"/>
          <p:cNvPicPr>
            <a:picLocks noChangeAspect="1"/>
          </p:cNvPicPr>
          <p:nvPr/>
        </p:nvPicPr>
        <p:blipFill>
          <a:blip r:embed="rId2"/>
          <a:srcRect/>
          <a:stretch>
            <a:fillRect/>
          </a:stretch>
        </p:blipFill>
        <p:spPr>
          <a:xfrm>
            <a:off x="1505438" y="4022394"/>
            <a:ext cx="1058711" cy="1279761"/>
          </a:xfrm>
          <a:prstGeom prst="rect">
            <a:avLst/>
          </a:prstGeom>
        </p:spPr>
      </p:pic>
      <p:pic>
        <p:nvPicPr>
          <p:cNvPr id="7" name="Picture 7"/>
          <p:cNvPicPr>
            <a:picLocks noChangeAspect="1"/>
          </p:cNvPicPr>
          <p:nvPr/>
        </p:nvPicPr>
        <p:blipFill>
          <a:blip r:embed="rId2"/>
          <a:srcRect/>
          <a:stretch>
            <a:fillRect/>
          </a:stretch>
        </p:blipFill>
        <p:spPr>
          <a:xfrm>
            <a:off x="1622980" y="5770431"/>
            <a:ext cx="1058711" cy="1279761"/>
          </a:xfrm>
          <a:prstGeom prst="rect">
            <a:avLst/>
          </a:prstGeom>
        </p:spPr>
      </p:pic>
      <p:sp>
        <p:nvSpPr>
          <p:cNvPr id="9" name="TextBox 8">
            <a:extLst>
              <a:ext uri="{FF2B5EF4-FFF2-40B4-BE49-F238E27FC236}">
                <a16:creationId xmlns:a16="http://schemas.microsoft.com/office/drawing/2014/main" id="{E17A9D2D-EB3F-43A0-AD7B-A66F5BC3D6A0}"/>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028700"/>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ВИДЫ ПЕДАГОГИЧЕСКИХ ТЕХНОЛОГИЙ</a:t>
            </a:r>
          </a:p>
        </p:txBody>
      </p:sp>
      <p:sp>
        <p:nvSpPr>
          <p:cNvPr id="5" name="TextBox 5"/>
          <p:cNvSpPr txBox="1"/>
          <p:nvPr/>
        </p:nvSpPr>
        <p:spPr>
          <a:xfrm>
            <a:off x="3545742" y="3003532"/>
            <a:ext cx="13108008" cy="4070985"/>
          </a:xfrm>
          <a:prstGeom prst="rect">
            <a:avLst/>
          </a:prstGeom>
        </p:spPr>
        <p:txBody>
          <a:bodyPr lIns="0" tIns="0" rIns="0" bIns="0" rtlCol="0" anchor="t">
            <a:spAutoFit/>
          </a:bodyPr>
          <a:lstStyle/>
          <a:p>
            <a:pPr>
              <a:lnSpc>
                <a:spcPts val="2940"/>
              </a:lnSpc>
              <a:spcBef>
                <a:spcPct val="0"/>
              </a:spcBef>
            </a:pPr>
            <a:r>
              <a:rPr lang="en-US" sz="2100" u="sng" spc="63">
                <a:solidFill>
                  <a:srgbClr val="3D5247"/>
                </a:solidFill>
                <a:latin typeface="Open Sans Bold"/>
              </a:rPr>
              <a:t>Технология развивающего обучения</a:t>
            </a:r>
            <a:r>
              <a:rPr lang="en-US" sz="2100" spc="63">
                <a:solidFill>
                  <a:srgbClr val="000000"/>
                </a:solidFill>
                <a:latin typeface="Open Sans Bold"/>
              </a:rPr>
              <a:t>, первоначально известная как система Занкова, впоследствии в расхожем понимании ставшая едва ли не знаменем отечественной школьной педагогики, но в исходном (В. В. Давыдов, 1966) культивирующаяся лишь в нескольких школах. </a:t>
            </a: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компьютерного обучения</a:t>
            </a:r>
            <a:r>
              <a:rPr lang="en-US" sz="2100" spc="63">
                <a:solidFill>
                  <a:srgbClr val="000000"/>
                </a:solidFill>
                <a:latin typeface="Open Sans Bold"/>
              </a:rPr>
              <a:t> — обучение с использованием компьютеров и сети Интернет. </a:t>
            </a: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проблемного обучения</a:t>
            </a:r>
            <a:r>
              <a:rPr lang="en-US" sz="2100" spc="63">
                <a:solidFill>
                  <a:srgbClr val="000000"/>
                </a:solidFill>
                <a:latin typeface="Open Sans Bold"/>
              </a:rPr>
              <a:t> (М. Махмутов, А. М. Матюшкин, Е. В. Ковалевская) — применяется в школьном и вузовском обучении в качестве учебного метода или приема. </a:t>
            </a:r>
          </a:p>
        </p:txBody>
      </p:sp>
      <p:pic>
        <p:nvPicPr>
          <p:cNvPr id="6" name="Picture 6"/>
          <p:cNvPicPr>
            <a:picLocks noChangeAspect="1"/>
          </p:cNvPicPr>
          <p:nvPr/>
        </p:nvPicPr>
        <p:blipFill>
          <a:blip r:embed="rId3"/>
          <a:srcRect/>
          <a:stretch>
            <a:fillRect/>
          </a:stretch>
        </p:blipFill>
        <p:spPr>
          <a:xfrm>
            <a:off x="2043709" y="2843427"/>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591464"/>
            <a:ext cx="1058711" cy="1279761"/>
          </a:xfrm>
          <a:prstGeom prst="rect">
            <a:avLst/>
          </a:prstGeom>
        </p:spPr>
      </p:pic>
      <p:pic>
        <p:nvPicPr>
          <p:cNvPr id="8" name="Picture 8"/>
          <p:cNvPicPr>
            <a:picLocks noChangeAspect="1"/>
          </p:cNvPicPr>
          <p:nvPr/>
        </p:nvPicPr>
        <p:blipFill>
          <a:blip r:embed="rId3"/>
          <a:srcRect/>
          <a:stretch>
            <a:fillRect/>
          </a:stretch>
        </p:blipFill>
        <p:spPr>
          <a:xfrm>
            <a:off x="2161251" y="6339501"/>
            <a:ext cx="1058711" cy="1279761"/>
          </a:xfrm>
          <a:prstGeom prst="rect">
            <a:avLst/>
          </a:prstGeom>
        </p:spPr>
      </p:pic>
      <p:sp>
        <p:nvSpPr>
          <p:cNvPr id="10" name="TextBox 9">
            <a:extLst>
              <a:ext uri="{FF2B5EF4-FFF2-40B4-BE49-F238E27FC236}">
                <a16:creationId xmlns:a16="http://schemas.microsoft.com/office/drawing/2014/main" id="{E95E1A7C-A91E-4FD0-8076-2429C0FD9B22}"/>
              </a:ext>
            </a:extLst>
          </p:cNvPr>
          <p:cNvSpPr txBox="1"/>
          <p:nvPr/>
        </p:nvSpPr>
        <p:spPr>
          <a:xfrm>
            <a:off x="16230600" y="7781198"/>
            <a:ext cx="762000" cy="769441"/>
          </a:xfrm>
          <a:prstGeom prst="rect">
            <a:avLst/>
          </a:prstGeom>
          <a:noFill/>
        </p:spPr>
        <p:txBody>
          <a:bodyPr wrap="square" rtlCol="0">
            <a:spAutoFit/>
          </a:bodyPr>
          <a:lstStyle/>
          <a:p>
            <a:pPr algn="ctr"/>
            <a:r>
              <a:rPr lang="ru-RU" sz="4400" b="1" dirty="0"/>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A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26761" y="1682497"/>
            <a:ext cx="9879367" cy="9484192"/>
          </a:xfrm>
          <a:prstGeom prst="rect">
            <a:avLst/>
          </a:prstGeom>
        </p:spPr>
      </p:pic>
      <p:sp>
        <p:nvSpPr>
          <p:cNvPr id="3" name="AutoShape 3"/>
          <p:cNvSpPr/>
          <p:nvPr/>
        </p:nvSpPr>
        <p:spPr>
          <a:xfrm>
            <a:off x="1028700" y="1364306"/>
            <a:ext cx="16230600" cy="8229600"/>
          </a:xfrm>
          <a:prstGeom prst="rect">
            <a:avLst/>
          </a:prstGeom>
          <a:solidFill>
            <a:srgbClr val="FFFFFF"/>
          </a:solidFill>
        </p:spPr>
      </p:sp>
      <p:sp>
        <p:nvSpPr>
          <p:cNvPr id="4" name="TextBox 4"/>
          <p:cNvSpPr txBox="1"/>
          <p:nvPr/>
        </p:nvSpPr>
        <p:spPr>
          <a:xfrm>
            <a:off x="3219962" y="1513428"/>
            <a:ext cx="12840300" cy="366713"/>
          </a:xfrm>
          <a:prstGeom prst="rect">
            <a:avLst/>
          </a:prstGeom>
        </p:spPr>
        <p:txBody>
          <a:bodyPr lIns="0" tIns="0" rIns="0" bIns="0" rtlCol="0" anchor="t">
            <a:spAutoFit/>
          </a:bodyPr>
          <a:lstStyle/>
          <a:p>
            <a:pPr algn="ctr">
              <a:lnSpc>
                <a:spcPts val="2887"/>
              </a:lnSpc>
            </a:pPr>
            <a:r>
              <a:rPr lang="en-US" sz="2625" spc="78">
                <a:solidFill>
                  <a:srgbClr val="3D5247"/>
                </a:solidFill>
                <a:latin typeface="Open Sans Bold"/>
              </a:rPr>
              <a:t>ВИДЫ ПЕДАГОГИЧЕСКИХ ТЕХНОЛОГИЙ</a:t>
            </a:r>
          </a:p>
        </p:txBody>
      </p:sp>
      <p:sp>
        <p:nvSpPr>
          <p:cNvPr id="5" name="TextBox 5"/>
          <p:cNvSpPr txBox="1"/>
          <p:nvPr/>
        </p:nvSpPr>
        <p:spPr>
          <a:xfrm>
            <a:off x="3219962" y="3003532"/>
            <a:ext cx="13842352" cy="4442460"/>
          </a:xfrm>
          <a:prstGeom prst="rect">
            <a:avLst/>
          </a:prstGeom>
        </p:spPr>
        <p:txBody>
          <a:bodyPr lIns="0" tIns="0" rIns="0" bIns="0" rtlCol="0" anchor="t">
            <a:spAutoFit/>
          </a:bodyPr>
          <a:lstStyle/>
          <a:p>
            <a:pPr>
              <a:lnSpc>
                <a:spcPts val="2940"/>
              </a:lnSpc>
              <a:spcBef>
                <a:spcPct val="0"/>
              </a:spcBef>
            </a:pPr>
            <a:r>
              <a:rPr lang="en-US" sz="2100" spc="63">
                <a:solidFill>
                  <a:srgbClr val="000000"/>
                </a:solidFill>
                <a:latin typeface="Open Sans Bold"/>
              </a:rPr>
              <a:t>Т</a:t>
            </a:r>
            <a:r>
              <a:rPr lang="en-US" sz="2100" u="sng" spc="63">
                <a:solidFill>
                  <a:srgbClr val="3D5247"/>
                </a:solidFill>
                <a:latin typeface="Open Sans Bold"/>
              </a:rPr>
              <a:t>ехнология проектного обучения</a:t>
            </a:r>
            <a:r>
              <a:rPr lang="en-US" sz="2100" spc="63">
                <a:solidFill>
                  <a:srgbClr val="000000"/>
                </a:solidFill>
                <a:latin typeface="Open Sans Bold"/>
              </a:rPr>
              <a:t>, известная с 20-х годов ХХ</a:t>
            </a:r>
          </a:p>
          <a:p>
            <a:pPr>
              <a:lnSpc>
                <a:spcPts val="2940"/>
              </a:lnSpc>
              <a:spcBef>
                <a:spcPct val="0"/>
              </a:spcBef>
            </a:pPr>
            <a:r>
              <a:rPr lang="en-US" sz="2100" spc="63">
                <a:solidFill>
                  <a:srgbClr val="000000"/>
                </a:solidFill>
                <a:latin typeface="Open Sans Bold"/>
              </a:rPr>
              <a:t>столетия, ныне получила новую жизнь с распространением Интернета, применяется и</a:t>
            </a:r>
          </a:p>
          <a:p>
            <a:pPr>
              <a:lnSpc>
                <a:spcPts val="2940"/>
              </a:lnSpc>
              <a:spcBef>
                <a:spcPct val="0"/>
              </a:spcBef>
            </a:pPr>
            <a:r>
              <a:rPr lang="en-US" sz="2100" spc="63">
                <a:solidFill>
                  <a:srgbClr val="000000"/>
                </a:solidFill>
                <a:latin typeface="Open Sans Bold"/>
              </a:rPr>
              <a:t>в школьном, и вузовском обучении (Е. С. Полат, 2000). </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дистанционного обучения</a:t>
            </a:r>
            <a:r>
              <a:rPr lang="en-US" sz="2100" spc="63">
                <a:solidFill>
                  <a:srgbClr val="000000"/>
                </a:solidFill>
                <a:latin typeface="Open Sans Bold"/>
              </a:rPr>
              <a:t> — широко используется в бывшем заочном обучении, основано на электронных средствах связи (Полат Е. С.,1995, 2010; Щенников С. И., 2003), в отличии от заочного, использовавшего почтовую связь. </a:t>
            </a:r>
          </a:p>
          <a:p>
            <a:pPr>
              <a:lnSpc>
                <a:spcPts val="2940"/>
              </a:lnSpc>
              <a:spcBef>
                <a:spcPct val="0"/>
              </a:spcBef>
            </a:pPr>
            <a:endParaRPr lang="en-US" sz="2100" spc="63">
              <a:solidFill>
                <a:srgbClr val="000000"/>
              </a:solidFill>
              <a:latin typeface="Open Sans Bold"/>
            </a:endParaRPr>
          </a:p>
          <a:p>
            <a:pPr>
              <a:lnSpc>
                <a:spcPts val="2940"/>
              </a:lnSpc>
              <a:spcBef>
                <a:spcPct val="0"/>
              </a:spcBef>
            </a:pPr>
            <a:endParaRPr lang="en-US" sz="2100" spc="63">
              <a:solidFill>
                <a:srgbClr val="000000"/>
              </a:solidFill>
              <a:latin typeface="Open Sans Bold"/>
            </a:endParaRPr>
          </a:p>
          <a:p>
            <a:pPr>
              <a:lnSpc>
                <a:spcPts val="2940"/>
              </a:lnSpc>
              <a:spcBef>
                <a:spcPct val="0"/>
              </a:spcBef>
            </a:pPr>
            <a:r>
              <a:rPr lang="en-US" sz="2100" u="sng" spc="63">
                <a:solidFill>
                  <a:srgbClr val="3D5247"/>
                </a:solidFill>
                <a:latin typeface="Open Sans Bold"/>
              </a:rPr>
              <a:t>Технология полного усвоения</a:t>
            </a:r>
            <a:r>
              <a:rPr lang="en-US" sz="2100" spc="63">
                <a:solidFill>
                  <a:srgbClr val="000000"/>
                </a:solidFill>
                <a:latin typeface="Open Sans Bold"/>
              </a:rPr>
              <a:t> — зарубежный вариант обучения (описана В. М. Клариным), в отечественной педагогической практике не используется.</a:t>
            </a:r>
          </a:p>
        </p:txBody>
      </p:sp>
      <p:pic>
        <p:nvPicPr>
          <p:cNvPr id="6" name="Picture 6"/>
          <p:cNvPicPr>
            <a:picLocks noChangeAspect="1"/>
          </p:cNvPicPr>
          <p:nvPr/>
        </p:nvPicPr>
        <p:blipFill>
          <a:blip r:embed="rId3"/>
          <a:srcRect/>
          <a:stretch>
            <a:fillRect/>
          </a:stretch>
        </p:blipFill>
        <p:spPr>
          <a:xfrm>
            <a:off x="2043709" y="2843427"/>
            <a:ext cx="1058711" cy="1279761"/>
          </a:xfrm>
          <a:prstGeom prst="rect">
            <a:avLst/>
          </a:prstGeom>
        </p:spPr>
      </p:pic>
      <p:pic>
        <p:nvPicPr>
          <p:cNvPr id="7" name="Picture 7"/>
          <p:cNvPicPr>
            <a:picLocks noChangeAspect="1"/>
          </p:cNvPicPr>
          <p:nvPr/>
        </p:nvPicPr>
        <p:blipFill>
          <a:blip r:embed="rId3"/>
          <a:srcRect/>
          <a:stretch>
            <a:fillRect/>
          </a:stretch>
        </p:blipFill>
        <p:spPr>
          <a:xfrm>
            <a:off x="2043709" y="4591464"/>
            <a:ext cx="1058711" cy="1279761"/>
          </a:xfrm>
          <a:prstGeom prst="rect">
            <a:avLst/>
          </a:prstGeom>
        </p:spPr>
      </p:pic>
      <p:pic>
        <p:nvPicPr>
          <p:cNvPr id="8" name="Picture 8"/>
          <p:cNvPicPr>
            <a:picLocks noChangeAspect="1"/>
          </p:cNvPicPr>
          <p:nvPr/>
        </p:nvPicPr>
        <p:blipFill>
          <a:blip r:embed="rId3"/>
          <a:srcRect/>
          <a:stretch>
            <a:fillRect/>
          </a:stretch>
        </p:blipFill>
        <p:spPr>
          <a:xfrm>
            <a:off x="2161251" y="6339501"/>
            <a:ext cx="1058711" cy="1279761"/>
          </a:xfrm>
          <a:prstGeom prst="rect">
            <a:avLst/>
          </a:prstGeom>
        </p:spPr>
      </p:pic>
      <p:sp>
        <p:nvSpPr>
          <p:cNvPr id="10" name="TextBox 9">
            <a:extLst>
              <a:ext uri="{FF2B5EF4-FFF2-40B4-BE49-F238E27FC236}">
                <a16:creationId xmlns:a16="http://schemas.microsoft.com/office/drawing/2014/main" id="{296F7A4B-11EA-4FC5-B948-56EB7530DC5E}"/>
              </a:ext>
            </a:extLst>
          </p:cNvPr>
          <p:cNvSpPr txBox="1"/>
          <p:nvPr/>
        </p:nvSpPr>
        <p:spPr>
          <a:xfrm>
            <a:off x="16084211" y="8382306"/>
            <a:ext cx="762000" cy="769441"/>
          </a:xfrm>
          <a:prstGeom prst="rect">
            <a:avLst/>
          </a:prstGeom>
          <a:noFill/>
        </p:spPr>
        <p:txBody>
          <a:bodyPr wrap="square" rtlCol="0">
            <a:spAutoFit/>
          </a:bodyPr>
          <a:lstStyle/>
          <a:p>
            <a:pPr algn="ctr"/>
            <a:r>
              <a:rPr lang="ru-RU" sz="4400" b="1" dirty="0"/>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1820</Words>
  <Application>Microsoft Office PowerPoint</Application>
  <PresentationFormat>Произвольный</PresentationFormat>
  <Paragraphs>251</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Arimo Bold</vt:lpstr>
      <vt:lpstr>Calibri</vt:lpstr>
      <vt:lpstr>Open Sans</vt:lpstr>
      <vt:lpstr>Arial</vt:lpstr>
      <vt:lpstr>Open Sans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Руководство по стилю бренда 2020 г.</dc:title>
  <cp:lastModifiedBy>Alexey Azevich</cp:lastModifiedBy>
  <cp:revision>4</cp:revision>
  <dcterms:created xsi:type="dcterms:W3CDTF">2006-08-16T00:00:00Z</dcterms:created>
  <dcterms:modified xsi:type="dcterms:W3CDTF">2020-09-16T11:36:26Z</dcterms:modified>
  <dc:identifier>DAEEZQIhESg</dc:identifier>
</cp:coreProperties>
</file>