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17A713-8EC7-4E7A-9366-4A3EEA805F52}" type="datetimeFigureOut">
              <a:rPr lang="ru-RU" smtClean="0"/>
              <a:pPr/>
              <a:t>14.02.2018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BDA744-B117-490F-8043-4BE2FE6C8E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643049"/>
            <a:ext cx="7672414" cy="29289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dirty="0" smtClean="0"/>
              <a:t>«ЭЛЕКТИВНЫЙ КУРС ПО ИЯ В ПРОФИЛЬНОЙ ОБЩЕОБРАЗОВАТЕЛЬНОЙ ШКОЛЕ. ПРОЕКТИРОВАНИЕ, ТЕХНОЛОГИИ ОБУЧЕНИЯ»</a:t>
            </a:r>
            <a:br>
              <a:rPr lang="ru-RU" sz="3100" dirty="0" smtClean="0"/>
            </a:b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Автор-составитель: к.пед.н., доцент</a:t>
            </a:r>
          </a:p>
          <a:p>
            <a:pPr algn="ctr"/>
            <a:r>
              <a:rPr lang="ru-RU" sz="2000" b="1" dirty="0" smtClean="0"/>
              <a:t>Оксана Олеговна Корзун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Бим</a:t>
            </a:r>
            <a:r>
              <a:rPr lang="ru-RU" dirty="0" smtClean="0"/>
              <a:t>, И.Л. Профильное обучение иностранным языкам на старшей ступени общеобразовательной школы: проблемы и перспективы / И.Л. </a:t>
            </a:r>
            <a:r>
              <a:rPr lang="ru-RU" dirty="0" err="1" smtClean="0"/>
              <a:t>Бим</a:t>
            </a:r>
            <a:r>
              <a:rPr lang="ru-RU" dirty="0" smtClean="0"/>
              <a:t>. – М.: Просвещение, 2007. – 168 с.</a:t>
            </a:r>
          </a:p>
          <a:p>
            <a:pPr algn="just"/>
            <a:r>
              <a:rPr lang="ru-RU" dirty="0" smtClean="0"/>
              <a:t>2. Колесников А.А. Профессионально-ориентированные элективные курсы на иностранном языке для филологического профиля: научные основы, пример разработки, специфика внедрения в практику : монография / А.А. Колесников ; </a:t>
            </a:r>
            <a:r>
              <a:rPr lang="ru-RU" dirty="0" err="1" smtClean="0"/>
              <a:t>Ряз</a:t>
            </a:r>
            <a:r>
              <a:rPr lang="ru-RU" dirty="0" smtClean="0"/>
              <a:t>. </a:t>
            </a:r>
            <a:r>
              <a:rPr lang="ru-RU" dirty="0" err="1" smtClean="0"/>
              <a:t>гос</a:t>
            </a:r>
            <a:r>
              <a:rPr lang="ru-RU" dirty="0" smtClean="0"/>
              <a:t>. ун-т им. С.А. Есенина. – Рязань, 2011. – 212 с.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Основная литература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071563"/>
          <a:ext cx="8186736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5"/>
                <a:gridCol w="3714776"/>
                <a:gridCol w="928694"/>
                <a:gridCol w="1285884"/>
                <a:gridCol w="714380"/>
                <a:gridCol w="971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Название раздела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семинары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СРС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Профильное обучение как одно из проявлений личностно ориентированной гуманистической направленности образования. Концептуальные основы профильного обучения.  Психологические, лингвистические, дидактические основы профильного обучения иностранным языкам.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профильного обучения. Организация предпрофильной подготовки школьников.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Моделирование элективного курса. Обобщение зарубежного и отечественного опыта профильного обучения, создания элективных курсов для профильной общеобразовательной школы. Вариативность обучения иностранному языку в профильной школе. Анализ нормативных документов.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профессионально-ориентированного элективного курса для филологического профиля.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Презентация и защита элективного курса.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Разделы дисциплин и виды занятий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Зачет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Менее 31 балла – </a:t>
            </a:r>
            <a:r>
              <a:rPr lang="ru-RU" dirty="0" smtClean="0"/>
              <a:t>«не зачтено»</a:t>
            </a:r>
          </a:p>
          <a:p>
            <a:pPr>
              <a:buNone/>
            </a:pPr>
            <a:r>
              <a:rPr lang="ru-RU" b="1" dirty="0" smtClean="0"/>
              <a:t>Допуск к зачету – </a:t>
            </a:r>
            <a:r>
              <a:rPr lang="ru-RU" dirty="0" smtClean="0"/>
              <a:t>не менее 31 балла</a:t>
            </a:r>
          </a:p>
          <a:p>
            <a:pPr>
              <a:buNone/>
            </a:pPr>
            <a:r>
              <a:rPr lang="ru-RU" b="1" dirty="0" smtClean="0"/>
              <a:t>85 – 100 баллов – </a:t>
            </a:r>
            <a:r>
              <a:rPr lang="ru-RU" dirty="0" smtClean="0"/>
              <a:t>«зачтено» (без сдачи зачета)</a:t>
            </a:r>
          </a:p>
          <a:p>
            <a:pPr>
              <a:buNone/>
            </a:pPr>
            <a:r>
              <a:rPr lang="ru-RU" b="1" dirty="0" smtClean="0"/>
              <a:t>31-84 балла </a:t>
            </a:r>
            <a:r>
              <a:rPr lang="ru-RU" dirty="0" smtClean="0"/>
              <a:t>– зачет в устной форме: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письменный тест;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вопросы по содержанию курса;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защита проекта.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Аттестация по дисциплине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Программа</a:t>
            </a:r>
            <a:r>
              <a:rPr lang="ru-RU" dirty="0" smtClean="0"/>
              <a:t> профессионально-ориентированного элективного курса должна включать следующие компоненты:</a:t>
            </a:r>
          </a:p>
          <a:p>
            <a:r>
              <a:rPr lang="ru-RU" dirty="0" smtClean="0"/>
              <a:t>титульный лист;</a:t>
            </a:r>
          </a:p>
          <a:p>
            <a:r>
              <a:rPr lang="ru-RU" dirty="0" smtClean="0"/>
              <a:t>пояснительную записку;</a:t>
            </a:r>
          </a:p>
          <a:p>
            <a:r>
              <a:rPr lang="ru-RU" dirty="0" smtClean="0"/>
              <a:t>методические рекомендации;</a:t>
            </a:r>
          </a:p>
          <a:p>
            <a:r>
              <a:rPr lang="ru-RU" dirty="0" smtClean="0"/>
              <a:t>содержание курса – тематический план;</a:t>
            </a:r>
          </a:p>
          <a:p>
            <a:r>
              <a:rPr lang="ru-RU" dirty="0" smtClean="0"/>
              <a:t>библиографию.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Проект профессионально-ориентированного элективного курса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наименование образовательного учреждения,</a:t>
            </a:r>
          </a:p>
          <a:p>
            <a:r>
              <a:rPr lang="ru-RU" dirty="0" smtClean="0"/>
              <a:t>сведения о том, где, когда и кем утверждена программа, </a:t>
            </a:r>
          </a:p>
          <a:p>
            <a:r>
              <a:rPr lang="ru-RU" dirty="0" smtClean="0"/>
              <a:t>название элективного курса, </a:t>
            </a:r>
          </a:p>
          <a:p>
            <a:r>
              <a:rPr lang="ru-RU" dirty="0" smtClean="0"/>
              <a:t>класс, на который рассчитана программа, </a:t>
            </a:r>
          </a:p>
          <a:p>
            <a:r>
              <a:rPr lang="ru-RU" dirty="0" smtClean="0"/>
              <a:t>ФИО и должность автора программы, </a:t>
            </a:r>
          </a:p>
          <a:p>
            <a:r>
              <a:rPr lang="ru-RU" dirty="0" smtClean="0"/>
              <a:t>название города (населенного пункта),</a:t>
            </a:r>
          </a:p>
          <a:p>
            <a:r>
              <a:rPr lang="ru-RU" dirty="0" smtClean="0"/>
              <a:t>год разработки программы.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Титульный лист содержит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аннотацию, обоснование необходимости курса;</a:t>
            </a:r>
          </a:p>
          <a:p>
            <a:r>
              <a:rPr lang="ru-RU" dirty="0" smtClean="0"/>
              <a:t> пояснение места и роли курса в учебном процессе (с пояснением того, какие умения и навыки развиваются, какие межпредметные связи включает данный курс);</a:t>
            </a:r>
          </a:p>
          <a:p>
            <a:r>
              <a:rPr lang="ru-RU" dirty="0" smtClean="0"/>
              <a:t> цель курса; </a:t>
            </a:r>
          </a:p>
          <a:p>
            <a:r>
              <a:rPr lang="ru-RU" dirty="0" smtClean="0"/>
              <a:t>задачи курса; </a:t>
            </a:r>
          </a:p>
          <a:p>
            <a:r>
              <a:rPr lang="ru-RU" dirty="0" smtClean="0"/>
              <a:t>планируемый результат; </a:t>
            </a:r>
          </a:p>
          <a:p>
            <a:r>
              <a:rPr lang="ru-RU" dirty="0" smtClean="0"/>
              <a:t>виды и формы контроля. </a:t>
            </a:r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Пояснительная записка должна включать: 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это перечисление того, что школьники будут уметь в результате прохождения курса. Например, если одной из задач курса являлось обучать писать деловые письма, то в результате прохождения курса школьники научатся писать деловые письма в соответствии с требованиями делового этикета.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ru-RU" dirty="0" smtClean="0"/>
              <a:t>Планируемый результат -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Методические рекомендации </a:t>
            </a:r>
            <a:r>
              <a:rPr lang="ru-RU" dirty="0" smtClean="0"/>
              <a:t>содержат описание методических принципов, положенных в основу курса, а также могут перечислять основные приемы и педагогические технологии, рекомендованные для использования в рамках данного курса.</a:t>
            </a:r>
          </a:p>
          <a:p>
            <a:r>
              <a:rPr lang="ru-RU" b="1" dirty="0" smtClean="0"/>
              <a:t>Содержание курса </a:t>
            </a:r>
            <a:r>
              <a:rPr lang="ru-RU" dirty="0" smtClean="0"/>
              <a:t>– тематический план – включает перечень тем с их реферативным описанием, количество часов, отводимого на каждую из тем, с указанием количества практических и теоретических часов, а также формы подведения итогов по темам, если они предусмотрены программой и структурой курса.</a:t>
            </a:r>
          </a:p>
          <a:p>
            <a:r>
              <a:rPr lang="ru-RU" dirty="0" smtClean="0"/>
              <a:t>В разделе </a:t>
            </a:r>
            <a:r>
              <a:rPr lang="ru-RU" b="1" dirty="0" smtClean="0"/>
              <a:t>“Библиография” </a:t>
            </a:r>
            <a:r>
              <a:rPr lang="ru-RU" dirty="0" smtClean="0"/>
              <a:t>перечисляются все УМК, учебные пособия, аудиоматериалы и интернет- ресурсы, которые будут использованы в рамках данного элективного курса.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Актуальность содержания программы.</a:t>
            </a:r>
          </a:p>
          <a:p>
            <a:pPr lvl="0"/>
            <a:r>
              <a:rPr lang="ru-RU" dirty="0" smtClean="0"/>
              <a:t>Мотивационный потенциал (насколько интересен).</a:t>
            </a:r>
          </a:p>
          <a:p>
            <a:pPr lvl="0"/>
            <a:r>
              <a:rPr lang="ru-RU" dirty="0" smtClean="0"/>
              <a:t>Соответствие содержания поставленной цели и задачам.</a:t>
            </a:r>
          </a:p>
          <a:p>
            <a:pPr lvl="0"/>
            <a:r>
              <a:rPr lang="ru-RU" dirty="0" smtClean="0"/>
              <a:t>Системность содержания (логическая стройность).</a:t>
            </a:r>
          </a:p>
          <a:p>
            <a:pPr lvl="0"/>
            <a:r>
              <a:rPr lang="ru-RU" dirty="0" smtClean="0"/>
              <a:t>Четкость модульно-рейтинговой системы оценивания.</a:t>
            </a:r>
          </a:p>
          <a:p>
            <a:pPr lvl="0"/>
            <a:r>
              <a:rPr lang="ru-RU" dirty="0" smtClean="0"/>
              <a:t>Обоснованность дидактического сопровождения элективного курса.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Критерии оценивания программы элективного курса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578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    «ЭЛЕКТИВНЫЙ КУРС ПО ИЯ В ПРОФИЛЬНОЙ ОБЩЕОБРАЗОВАТЕЛЬНОЙ ШКОЛЕ. ПРОЕКТИРОВАНИЕ, ТЕХНОЛОГИИ ОБУЧЕНИЯ»   </vt:lpstr>
      <vt:lpstr> Разделы дисциплин и виды занятий  </vt:lpstr>
      <vt:lpstr>Аттестация по дисциплине</vt:lpstr>
      <vt:lpstr>Проект профессионально-ориентированного элективного курса</vt:lpstr>
      <vt:lpstr>Титульный лист содержит</vt:lpstr>
      <vt:lpstr>Пояснительная записка должна включать: </vt:lpstr>
      <vt:lpstr>Планируемый результат - </vt:lpstr>
      <vt:lpstr>Слайд 8</vt:lpstr>
      <vt:lpstr> Критерии оценивания программы элективного курса </vt:lpstr>
      <vt:lpstr> Основная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21</cp:revision>
  <dcterms:created xsi:type="dcterms:W3CDTF">2016-02-09T15:08:18Z</dcterms:created>
  <dcterms:modified xsi:type="dcterms:W3CDTF">2018-02-14T12:52:14Z</dcterms:modified>
</cp:coreProperties>
</file>