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0"/>
  </p:handoutMasterIdLst>
  <p:sldIdLst>
    <p:sldId id="256" r:id="rId2"/>
    <p:sldId id="275" r:id="rId3"/>
    <p:sldId id="277" r:id="rId4"/>
    <p:sldId id="257" r:id="rId5"/>
    <p:sldId id="258" r:id="rId6"/>
    <p:sldId id="259" r:id="rId7"/>
    <p:sldId id="276" r:id="rId8"/>
    <p:sldId id="264" r:id="rId9"/>
    <p:sldId id="262" r:id="rId10"/>
    <p:sldId id="263" r:id="rId11"/>
    <p:sldId id="265" r:id="rId12"/>
    <p:sldId id="266" r:id="rId13"/>
    <p:sldId id="267" r:id="rId14"/>
    <p:sldId id="269" r:id="rId15"/>
    <p:sldId id="268" r:id="rId16"/>
    <p:sldId id="272" r:id="rId17"/>
    <p:sldId id="271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B4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00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1CA84-B121-4AB1-AB8A-D713E1AF061A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4E7AC-97F1-476E-AE21-BCBC455FD3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543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portal.ru/shkola/obshchepedagogicheskie-tekhnologii/library/leontev-aa-pedagogicheskoe-obshcheni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ru-RU" sz="5400" b="1" dirty="0">
                <a:solidFill>
                  <a:schemeClr val="accent2">
                    <a:lumMod val="50000"/>
                  </a:schemeClr>
                </a:solidFill>
              </a:rPr>
              <a:t>Деятельность и общение как факторы развития и социализации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Корчагина Т.В.</a:t>
            </a:r>
          </a:p>
        </p:txBody>
      </p:sp>
    </p:spTree>
    <p:extLst>
      <p:ext uri="{BB962C8B-B14F-4D97-AF65-F5344CB8AC3E}">
        <p14:creationId xmlns:p14="http://schemas.microsoft.com/office/powerpoint/2010/main" val="774300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/>
              <a:t>Психолого-педагогические основы общения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551648"/>
              </p:ext>
            </p:extLst>
          </p:nvPr>
        </p:nvGraphicFramePr>
        <p:xfrm>
          <a:off x="1096963" y="1846263"/>
          <a:ext cx="10058400" cy="4078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56158">
                <a:tc gridSpan="2">
                  <a:txBody>
                    <a:bodyPr/>
                    <a:lstStyle/>
                    <a:p>
                      <a:r>
                        <a:rPr lang="ru-RU" sz="2400" dirty="0"/>
                        <a:t>Взгляд</a:t>
                      </a:r>
                      <a:r>
                        <a:rPr lang="ru-RU" sz="2400" baseline="0" dirty="0"/>
                        <a:t> направлен вверх: человек «представляет» (</a:t>
                      </a:r>
                      <a:r>
                        <a:rPr lang="ru-RU" sz="2400" baseline="0" dirty="0" err="1"/>
                        <a:t>визуалист</a:t>
                      </a:r>
                      <a:r>
                        <a:rPr lang="ru-RU" sz="2400" baseline="0" dirty="0"/>
                        <a:t>»)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5832">
                <a:tc>
                  <a:txBody>
                    <a:bodyPr/>
                    <a:lstStyle/>
                    <a:p>
                      <a:r>
                        <a:rPr lang="ru-RU" dirty="0"/>
                        <a:t>Взгляд направлен влево : человек «слышит»</a:t>
                      </a:r>
                    </a:p>
                    <a:p>
                      <a:r>
                        <a:rPr lang="ru-RU" dirty="0"/>
                        <a:t>(</a:t>
                      </a:r>
                      <a:r>
                        <a:rPr lang="ru-RU" dirty="0" err="1"/>
                        <a:t>аудиалист</a:t>
                      </a:r>
                      <a:r>
                        <a:rPr lang="ru-RU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Взгляд направлен вправо : человек «слышит»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ru-RU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аудиалист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6158">
                <a:tc gridSpan="2">
                  <a:txBody>
                    <a:bodyPr/>
                    <a:lstStyle/>
                    <a:p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Взгляд направлен вниз: человек «чувствует» (</a:t>
                      </a:r>
                      <a:r>
                        <a:rPr kumimoji="0" lang="ru-RU" sz="2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кинестетик</a:t>
                      </a: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738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/>
              <a:t>Публичное выступление – один из основных видов деятельности преподавателя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Коммуникация</a:t>
            </a:r>
          </a:p>
          <a:p>
            <a:r>
              <a:rPr lang="ru-RU" dirty="0"/>
              <a:t>Выстраивая эффективное взаимодействие следует учитывать следующие параметры:</a:t>
            </a:r>
          </a:p>
          <a:p>
            <a:r>
              <a:rPr lang="ru-RU" dirty="0"/>
              <a:t>1. Тип сообщения.</a:t>
            </a:r>
          </a:p>
          <a:p>
            <a:r>
              <a:rPr lang="ru-RU" dirty="0"/>
              <a:t>2. Вход-выход.</a:t>
            </a:r>
          </a:p>
          <a:p>
            <a:r>
              <a:rPr lang="ru-RU" dirty="0"/>
              <a:t>3. Пристройка, мобилизация, психологический вес.</a:t>
            </a:r>
          </a:p>
          <a:p>
            <a:r>
              <a:rPr lang="ru-RU" dirty="0"/>
              <a:t>4. Невербальные знаки (контакт глазами…..)</a:t>
            </a:r>
          </a:p>
          <a:p>
            <a:r>
              <a:rPr lang="ru-RU" dirty="0"/>
              <a:t>5. Обратная связь.</a:t>
            </a:r>
          </a:p>
          <a:p>
            <a:r>
              <a:rPr lang="ru-RU" dirty="0"/>
              <a:t>6. Нейтрализация </a:t>
            </a:r>
            <a:r>
              <a:rPr lang="ru-RU" dirty="0" err="1"/>
              <a:t>манипулятивных</a:t>
            </a:r>
            <a:r>
              <a:rPr lang="ru-RU" dirty="0"/>
              <a:t> воздействий.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Речевой имидж</a:t>
            </a:r>
          </a:p>
          <a:p>
            <a:r>
              <a:rPr lang="ru-RU" dirty="0"/>
              <a:t>Предлагая аудитории свой речевой образ, необходимо управлять следующими параметрами:</a:t>
            </a:r>
          </a:p>
          <a:p>
            <a:r>
              <a:rPr lang="ru-RU" dirty="0"/>
              <a:t>1. Речевая роль.</a:t>
            </a:r>
          </a:p>
          <a:p>
            <a:r>
              <a:rPr lang="ru-RU" dirty="0"/>
              <a:t>2. Гармоничность и эстетичность.</a:t>
            </a:r>
          </a:p>
          <a:p>
            <a:r>
              <a:rPr lang="ru-RU" dirty="0"/>
              <a:t>3. Снятие речевого стресса. Позитивный «якорь» на выступление (упражнения).</a:t>
            </a:r>
          </a:p>
          <a:p>
            <a:r>
              <a:rPr lang="ru-RU" dirty="0"/>
              <a:t>5. Интонация, артикуляция, дикция.</a:t>
            </a:r>
          </a:p>
          <a:p>
            <a:r>
              <a:rPr lang="ru-RU" dirty="0"/>
              <a:t>6. Стандарты и жанры выступлений (</a:t>
            </a:r>
            <a:r>
              <a:rPr lang="ru-RU" dirty="0" err="1"/>
              <a:t>информац</a:t>
            </a:r>
            <a:r>
              <a:rPr lang="ru-RU" dirty="0"/>
              <a:t>-е, </a:t>
            </a:r>
            <a:r>
              <a:rPr lang="ru-RU" dirty="0" err="1"/>
              <a:t>приветст</a:t>
            </a:r>
            <a:r>
              <a:rPr lang="ru-RU" dirty="0"/>
              <a:t>-е и пр.)</a:t>
            </a:r>
          </a:p>
        </p:txBody>
      </p:sp>
    </p:spTree>
    <p:extLst>
      <p:ext uri="{BB962C8B-B14F-4D97-AF65-F5344CB8AC3E}">
        <p14:creationId xmlns:p14="http://schemas.microsoft.com/office/powerpoint/2010/main" val="3770630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6028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/>
              <a:t>8 основных элементов, характеризующих хорошую речь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ru-RU" dirty="0"/>
              <a:t>1. Объективность.  (правдивость, что - констатация фактов и взаимосвязей, а что – личное мнение и оценка).</a:t>
            </a:r>
          </a:p>
          <a:p>
            <a:pPr>
              <a:lnSpc>
                <a:spcPct val="100000"/>
              </a:lnSpc>
            </a:pPr>
            <a:r>
              <a:rPr lang="ru-RU" dirty="0"/>
              <a:t>2. Лаконизм.</a:t>
            </a:r>
          </a:p>
          <a:p>
            <a:pPr>
              <a:lnSpc>
                <a:spcPct val="100000"/>
              </a:lnSpc>
            </a:pPr>
            <a:r>
              <a:rPr lang="ru-RU" dirty="0"/>
              <a:t>3. Ясность ( говорить так, чтобы его не только можно было понять, но невозможно не понять. Говорить простым языком).</a:t>
            </a:r>
          </a:p>
          <a:p>
            <a:pPr>
              <a:lnSpc>
                <a:spcPct val="100000"/>
              </a:lnSpc>
            </a:pPr>
            <a:r>
              <a:rPr lang="ru-RU" dirty="0"/>
              <a:t>4. Образность речи («Хороший оратор даже из самой жесткой подошвы приготовит вкуснейшее блюдо» Вольтер).</a:t>
            </a:r>
          </a:p>
          <a:p>
            <a:pPr>
              <a:lnSpc>
                <a:spcPct val="100000"/>
              </a:lnSpc>
            </a:pPr>
            <a:r>
              <a:rPr lang="ru-RU" dirty="0"/>
              <a:t>5. Целенаправленность.</a:t>
            </a:r>
          </a:p>
          <a:p>
            <a:pPr>
              <a:lnSpc>
                <a:spcPct val="100000"/>
              </a:lnSpc>
            </a:pPr>
            <a:r>
              <a:rPr lang="ru-RU" dirty="0"/>
              <a:t>6. Повышение напряжения.</a:t>
            </a:r>
          </a:p>
          <a:p>
            <a:pPr>
              <a:lnSpc>
                <a:spcPct val="100000"/>
              </a:lnSpc>
            </a:pPr>
            <a:r>
              <a:rPr lang="ru-RU" dirty="0"/>
              <a:t>7. Сложные понятия нельзя давать концентрировано.</a:t>
            </a:r>
          </a:p>
          <a:p>
            <a:pPr>
              <a:lnSpc>
                <a:spcPct val="100000"/>
              </a:lnSpc>
            </a:pPr>
            <a:r>
              <a:rPr lang="ru-RU" dirty="0"/>
              <a:t>8. Комичность (острота сверкает, юмор излучает тепло, а сарказм и едкая ирония неуместны).</a:t>
            </a:r>
          </a:p>
          <a:p>
            <a:pPr>
              <a:lnSpc>
                <a:spcPct val="100000"/>
              </a:lnSpc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6780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/>
              <a:t>Игра-тренажер «Развитие навыков общения»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Цель: </a:t>
            </a:r>
          </a:p>
          <a:p>
            <a:r>
              <a:rPr lang="ru-RU" dirty="0"/>
              <a:t>1. Формирование навыков эффективной коммуникации (выражать мысли вслух, слушать партнера, аргументировать, задавать вопросы и отвечать, говорить комплименты).</a:t>
            </a:r>
          </a:p>
          <a:p>
            <a:r>
              <a:rPr lang="ru-RU" dirty="0"/>
              <a:t>2. Демонстрация различных способов организации общения.</a:t>
            </a:r>
          </a:p>
          <a:p>
            <a:r>
              <a:rPr lang="ru-RU" dirty="0"/>
              <a:t>3. Создание вербальных и невербальных сценариев общения.</a:t>
            </a:r>
          </a:p>
        </p:txBody>
      </p:sp>
    </p:spTree>
    <p:extLst>
      <p:ext uri="{BB962C8B-B14F-4D97-AF65-F5344CB8AC3E}">
        <p14:creationId xmlns:p14="http://schemas.microsoft.com/office/powerpoint/2010/main" val="2850791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/>
              <a:t>Правила для участников ( эксперты, игровые группы)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Каждый проходит все этапы игры, работает над заданиями, проявляет творчество и инициативу на основе сотрудничества и взаимопомощи.</a:t>
            </a:r>
          </a:p>
          <a:p>
            <a:r>
              <a:rPr lang="ru-RU" dirty="0"/>
              <a:t>2. Участники могут пользоваться любой базой информации.</a:t>
            </a:r>
          </a:p>
          <a:p>
            <a:r>
              <a:rPr lang="ru-RU" dirty="0"/>
              <a:t>3. Все члены команды работают на «общий котел».</a:t>
            </a:r>
          </a:p>
        </p:txBody>
      </p:sp>
    </p:spTree>
    <p:extLst>
      <p:ext uri="{BB962C8B-B14F-4D97-AF65-F5344CB8AC3E}">
        <p14:creationId xmlns:p14="http://schemas.microsoft.com/office/powerpoint/2010/main" val="1010923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/>
              <a:t>Прием «погружения»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«Знакомство» (На листочке написать 2-3 собственных качества, способствующих общению со студентами и коллегами и 2-3, мешающие. Сесть в кружок и обсудить).</a:t>
            </a:r>
          </a:p>
          <a:p>
            <a:r>
              <a:rPr lang="ru-RU" dirty="0"/>
              <a:t>«</a:t>
            </a:r>
            <a:r>
              <a:rPr lang="ru-RU" dirty="0" err="1"/>
              <a:t>Самопрезентация</a:t>
            </a:r>
            <a:r>
              <a:rPr lang="ru-RU" dirty="0"/>
              <a:t>»</a:t>
            </a:r>
          </a:p>
          <a:p>
            <a:r>
              <a:rPr lang="ru-RU" dirty="0"/>
              <a:t>« Визитная карточка группы»</a:t>
            </a:r>
          </a:p>
          <a:p>
            <a:endParaRPr lang="ru-RU" dirty="0"/>
          </a:p>
          <a:p>
            <a:r>
              <a:rPr lang="ru-RU" dirty="0"/>
              <a:t>Выступление в роли педагога (бланк подведения итогов…)</a:t>
            </a:r>
          </a:p>
          <a:p>
            <a:endParaRPr lang="ru-RU" dirty="0"/>
          </a:p>
          <a:p>
            <a:r>
              <a:rPr lang="ru-RU" dirty="0"/>
              <a:t>2 этап: зона поиска.</a:t>
            </a:r>
          </a:p>
          <a:p>
            <a:r>
              <a:rPr lang="ru-RU" dirty="0"/>
              <a:t>«5 правил эффективной педагогической деятельности и общения»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972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/>
              <a:t>«</a:t>
            </a:r>
            <a:r>
              <a:rPr lang="ru-RU" sz="2400" dirty="0" err="1"/>
              <a:t>Выгружение</a:t>
            </a:r>
            <a:r>
              <a:rPr lang="ru-RU" sz="2400" dirty="0"/>
              <a:t>» - подготовить комплимент друг другу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75" y="1970087"/>
            <a:ext cx="2125663" cy="2125663"/>
          </a:xfrm>
        </p:spPr>
      </p:pic>
    </p:spTree>
    <p:extLst>
      <p:ext uri="{BB962C8B-B14F-4D97-AF65-F5344CB8AC3E}">
        <p14:creationId xmlns:p14="http://schemas.microsoft.com/office/powerpoint/2010/main" val="2093229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5642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/>
              <a:t>Этические правила для общения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При обращении говорить «уважаемые коллеги…».</a:t>
            </a:r>
          </a:p>
          <a:p>
            <a:r>
              <a:rPr lang="ru-RU" dirty="0"/>
              <a:t>2. При ответе на вопрос следует его повторить « Правильно ли я вас понял…. .</a:t>
            </a:r>
          </a:p>
          <a:p>
            <a:r>
              <a:rPr lang="ru-RU" dirty="0"/>
              <a:t>3. Создавать условия для почетной капитуляции оппонента ( По-видимому, я неточно сформулировал свою мысль….).</a:t>
            </a:r>
          </a:p>
          <a:p>
            <a:r>
              <a:rPr lang="ru-RU" dirty="0"/>
              <a:t>4. В неожиданных ситуациях сохранять спокойствие, не уходя в оборону или в атаку.</a:t>
            </a:r>
          </a:p>
          <a:p>
            <a:r>
              <a:rPr lang="ru-RU" dirty="0"/>
              <a:t>5. Не мешайте говорить, демонстрируйте умение слушать, не заполняйте паузы или молчание, не создавайте препятствий для выступления.</a:t>
            </a:r>
          </a:p>
          <a:p>
            <a:r>
              <a:rPr lang="ru-RU" dirty="0"/>
              <a:t>6. Пользуйтесь «орудиями успеха» – контакт глаз, улыбка, доброжелательный взгляд, тембр голоса, ритм речи должны быть приятны уху и глазам.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6150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Источники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Зарецкая Е.Н. Деловое общение – М., 2002.</a:t>
            </a:r>
          </a:p>
          <a:p>
            <a:r>
              <a:rPr lang="ru-RU" dirty="0"/>
              <a:t>Введенская Л.А., Павлова Л.Г. Риторика для юристов-М, 2012.</a:t>
            </a:r>
          </a:p>
          <a:p>
            <a:r>
              <a:rPr lang="ru-RU" dirty="0" err="1"/>
              <a:t>Вердербер</a:t>
            </a:r>
            <a:r>
              <a:rPr lang="ru-RU" dirty="0"/>
              <a:t> Р., </a:t>
            </a:r>
            <a:r>
              <a:rPr lang="ru-RU" dirty="0" err="1"/>
              <a:t>Вердербер</a:t>
            </a:r>
            <a:r>
              <a:rPr lang="ru-RU" dirty="0"/>
              <a:t> К. Психология общения –</a:t>
            </a:r>
            <a:r>
              <a:rPr lang="ru-RU" dirty="0" err="1"/>
              <a:t>Спб</a:t>
            </a:r>
            <a:r>
              <a:rPr lang="ru-RU" dirty="0"/>
              <a:t>, 2003.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Леонтьев А. А. 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Педагогическое общение.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М., 1979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Смирнов В.И. Общая педагогика – М., 2000.</a:t>
            </a:r>
          </a:p>
        </p:txBody>
      </p:sp>
    </p:spTree>
    <p:extLst>
      <p:ext uri="{BB962C8B-B14F-4D97-AF65-F5344CB8AC3E}">
        <p14:creationId xmlns:p14="http://schemas.microsoft.com/office/powerpoint/2010/main" val="3517040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деятельность?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* Как форма бытия и способ существования и развития человека (окружающей реальности) </a:t>
            </a:r>
          </a:p>
          <a:p>
            <a:r>
              <a:rPr lang="ru-RU" dirty="0"/>
              <a:t>в соответствии с его потребностями, целями и задачами.</a:t>
            </a:r>
          </a:p>
          <a:p>
            <a:r>
              <a:rPr lang="ru-RU" i="1" dirty="0"/>
              <a:t>Различают различные виды деятельности (в педагогике –учебная, игровая, трудовая и пр.) или внешняя и внутренняя;</a:t>
            </a:r>
          </a:p>
          <a:p>
            <a:r>
              <a:rPr lang="ru-RU" u="sng" dirty="0"/>
              <a:t>Условия эффективности деятельности</a:t>
            </a:r>
          </a:p>
          <a:p>
            <a:endParaRPr lang="ru-RU" u="sng" dirty="0"/>
          </a:p>
          <a:p>
            <a:endParaRPr lang="en-US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C0D156C4-29FD-4831-B5C0-6DCCD70D332A}"/>
              </a:ext>
            </a:extLst>
          </p:cNvPr>
          <p:cNvSpPr/>
          <p:nvPr/>
        </p:nvSpPr>
        <p:spPr>
          <a:xfrm>
            <a:off x="1315452" y="3930316"/>
            <a:ext cx="2542674" cy="222985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Субъективные:</a:t>
            </a:r>
          </a:p>
          <a:p>
            <a:pPr marL="285750" indent="-285750" algn="ctr">
              <a:buFontTx/>
              <a:buChar char="-"/>
            </a:pPr>
            <a:r>
              <a:rPr lang="ru-RU" sz="1400" dirty="0"/>
              <a:t>Наличие потребности и мотива;</a:t>
            </a:r>
          </a:p>
          <a:p>
            <a:pPr marL="285750" indent="-285750" algn="ctr">
              <a:buFontTx/>
              <a:buChar char="-"/>
            </a:pPr>
            <a:r>
              <a:rPr lang="ru-RU" sz="1400" dirty="0"/>
              <a:t>-опыт организации и осуществления;</a:t>
            </a:r>
          </a:p>
          <a:p>
            <a:pPr marL="285750" indent="-285750" algn="ctr">
              <a:buFontTx/>
              <a:buChar char="-"/>
            </a:pPr>
            <a:r>
              <a:rPr lang="ru-RU" sz="1400" dirty="0"/>
              <a:t>Соответствие содержания и характера деятельности </a:t>
            </a:r>
            <a:r>
              <a:rPr lang="ru-RU" sz="1400" dirty="0" err="1"/>
              <a:t>индив.особенностям</a:t>
            </a:r>
            <a:endParaRPr lang="ru-RU" sz="1400" dirty="0"/>
          </a:p>
          <a:p>
            <a:pPr marL="285750" indent="-285750" algn="ctr">
              <a:buFontTx/>
              <a:buChar char="-"/>
            </a:pPr>
            <a:endParaRPr lang="en-US" sz="1400" dirty="0"/>
          </a:p>
        </p:txBody>
      </p:sp>
      <p:sp>
        <p:nvSpPr>
          <p:cNvPr id="7" name="Шестиугольник 6">
            <a:extLst>
              <a:ext uri="{FF2B5EF4-FFF2-40B4-BE49-F238E27FC236}">
                <a16:creationId xmlns:a16="http://schemas.microsoft.com/office/drawing/2014/main" id="{58400D2D-0BA8-48D0-B124-D5575E4C586E}"/>
              </a:ext>
            </a:extLst>
          </p:cNvPr>
          <p:cNvSpPr/>
          <p:nvPr/>
        </p:nvSpPr>
        <p:spPr>
          <a:xfrm>
            <a:off x="4916904" y="3930318"/>
            <a:ext cx="2775285" cy="222985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Объективные (организационные и средовые):</a:t>
            </a:r>
          </a:p>
          <a:p>
            <a:pPr marL="285750" indent="-285750" algn="ctr">
              <a:buFontTx/>
              <a:buChar char="-"/>
            </a:pPr>
            <a:r>
              <a:rPr lang="ru-RU" sz="1400" dirty="0"/>
              <a:t>целеполагание, </a:t>
            </a:r>
            <a:r>
              <a:rPr lang="ru-RU" sz="1400" dirty="0" err="1"/>
              <a:t>планирование,контроль</a:t>
            </a:r>
            <a:r>
              <a:rPr lang="ru-RU" sz="1400" dirty="0"/>
              <a:t>, оценка;</a:t>
            </a:r>
          </a:p>
          <a:p>
            <a:pPr marL="285750" indent="-285750" algn="ctr">
              <a:buFontTx/>
              <a:buChar char="-"/>
            </a:pPr>
            <a:r>
              <a:rPr lang="ru-RU" sz="1400" dirty="0"/>
              <a:t>- благоприятный </a:t>
            </a:r>
            <a:r>
              <a:rPr lang="ru-RU" sz="1400" dirty="0" err="1"/>
              <a:t>псих.климат</a:t>
            </a:r>
            <a:r>
              <a:rPr lang="ru-RU" sz="1400" dirty="0"/>
              <a:t>;</a:t>
            </a:r>
          </a:p>
          <a:p>
            <a:pPr marL="285750" indent="-285750" algn="ctr">
              <a:buFontTx/>
              <a:buChar char="-"/>
            </a:pPr>
            <a:r>
              <a:rPr lang="ru-RU" sz="1400" dirty="0"/>
              <a:t>-условия бытовые и пр.</a:t>
            </a:r>
            <a:endParaRPr lang="en-US" sz="1400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79FEF3CE-164D-421E-BEAD-F236CD65E154}"/>
              </a:ext>
            </a:extLst>
          </p:cNvPr>
          <p:cNvSpPr/>
          <p:nvPr/>
        </p:nvSpPr>
        <p:spPr>
          <a:xfrm>
            <a:off x="8839200" y="3930316"/>
            <a:ext cx="2101516" cy="19548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Ресурсные:</a:t>
            </a:r>
          </a:p>
          <a:p>
            <a:pPr algn="ctr"/>
            <a:r>
              <a:rPr lang="ru-RU" sz="1400" dirty="0"/>
              <a:t>- материально-техническое обеспечение;</a:t>
            </a:r>
          </a:p>
          <a:p>
            <a:pPr marL="285750" indent="-285750" algn="ctr">
              <a:buFontTx/>
              <a:buChar char="-"/>
            </a:pPr>
            <a:r>
              <a:rPr lang="ru-RU" sz="1400" dirty="0"/>
              <a:t>Информационное</a:t>
            </a:r>
          </a:p>
          <a:p>
            <a:pPr algn="ctr"/>
            <a:r>
              <a:rPr lang="ru-RU" sz="1400" dirty="0"/>
              <a:t> кадровое;</a:t>
            </a:r>
          </a:p>
          <a:p>
            <a:pPr marL="285750" indent="-285750" algn="ctr">
              <a:buFontTx/>
              <a:buChar char="-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76293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Теория деятельности Леонтьева А.Н.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5933" y="1861776"/>
            <a:ext cx="10058400" cy="402336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* Как форма бытия и способ существования и развития человека (окружающей реальности) </a:t>
            </a:r>
          </a:p>
          <a:p>
            <a:r>
              <a:rPr lang="ru-RU" dirty="0"/>
              <a:t>в соответствии с его потребностями, целями и задачами.</a:t>
            </a:r>
          </a:p>
          <a:p>
            <a:r>
              <a:rPr lang="ru-RU" dirty="0">
                <a:highlight>
                  <a:srgbClr val="FFFF00"/>
                </a:highlight>
              </a:rPr>
              <a:t>2. Как процесс (процессы) внутри определенной социальной общности, группы (не </a:t>
            </a:r>
            <a:r>
              <a:rPr lang="ru-RU" dirty="0" err="1">
                <a:highlight>
                  <a:srgbClr val="FFFF00"/>
                </a:highlight>
              </a:rPr>
              <a:t>межиндивидуальные</a:t>
            </a:r>
            <a:r>
              <a:rPr lang="ru-RU" dirty="0">
                <a:highlight>
                  <a:srgbClr val="FFFF00"/>
                </a:highlight>
              </a:rPr>
              <a:t>, а социальные).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ru-RU" dirty="0">
                <a:highlight>
                  <a:srgbClr val="FFFF00"/>
                </a:highlight>
              </a:rPr>
              <a:t>Виды:</a:t>
            </a:r>
          </a:p>
          <a:p>
            <a:r>
              <a:rPr lang="ru-RU" dirty="0">
                <a:highlight>
                  <a:srgbClr val="FFFF00"/>
                </a:highlight>
              </a:rPr>
              <a:t>- социально-ориентированное (доклад, лекция, телепередача и пр.);</a:t>
            </a:r>
          </a:p>
          <a:p>
            <a:r>
              <a:rPr lang="ru-RU" dirty="0">
                <a:highlight>
                  <a:srgbClr val="FFFF00"/>
                </a:highlight>
              </a:rPr>
              <a:t>- групповое, предметно ориентированное (например, в процессе труда);</a:t>
            </a:r>
          </a:p>
          <a:p>
            <a:r>
              <a:rPr lang="ru-RU" dirty="0">
                <a:highlight>
                  <a:srgbClr val="FFFF00"/>
                </a:highlight>
              </a:rPr>
              <a:t>- личностно ориентированное (например, деловое, нацеленное на совместную деятельность  «</a:t>
            </a:r>
            <a:r>
              <a:rPr lang="ru-RU" dirty="0" err="1">
                <a:highlight>
                  <a:srgbClr val="FFFF00"/>
                </a:highlight>
              </a:rPr>
              <a:t>диктальное</a:t>
            </a:r>
            <a:r>
              <a:rPr lang="ru-RU" dirty="0">
                <a:highlight>
                  <a:srgbClr val="FFFF00"/>
                </a:highlight>
              </a:rPr>
              <a:t>», или «выяснение отношений», не имеющее отношение к деятельности. Такое называют «модальным» общением. Его смысл – стабилизация, уточнение, развитие психологических взаимоотношений.)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11912E3-3783-47A1-8A1C-D20C8EEC6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25" y="-171450"/>
            <a:ext cx="11391900" cy="674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051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общение?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Различные подходы:</a:t>
            </a:r>
          </a:p>
          <a:p>
            <a:r>
              <a:rPr lang="ru-RU" dirty="0"/>
              <a:t>1. Как процесс обмена или передачи информации, мыслей, чувств (2 субъекта – говорящий и </a:t>
            </a:r>
            <a:r>
              <a:rPr lang="ru-RU" dirty="0" err="1"/>
              <a:t>слушащий</a:t>
            </a:r>
            <a:r>
              <a:rPr lang="ru-RU" dirty="0"/>
              <a:t>), порождаемый потребностями совместной деятельности.</a:t>
            </a:r>
          </a:p>
          <a:p>
            <a:r>
              <a:rPr lang="ru-RU" dirty="0"/>
              <a:t>2. Как процесс (процессы) внутри определенной социальной общности, группы (не </a:t>
            </a:r>
            <a:r>
              <a:rPr lang="ru-RU" dirty="0" err="1"/>
              <a:t>межиндивидуальные</a:t>
            </a:r>
            <a:r>
              <a:rPr lang="ru-RU" dirty="0"/>
              <a:t>, а социальные).</a:t>
            </a:r>
            <a:endParaRPr lang="en-US" dirty="0"/>
          </a:p>
          <a:p>
            <a:r>
              <a:rPr lang="ru-RU" dirty="0"/>
              <a:t>Структура общения – как процесс, 3 стороны которого обеспечивают:</a:t>
            </a:r>
          </a:p>
          <a:p>
            <a:r>
              <a:rPr lang="ru-RU" dirty="0"/>
              <a:t>- обмен информацией между субъектами (</a:t>
            </a:r>
            <a:r>
              <a:rPr lang="ru-RU" i="1" dirty="0"/>
              <a:t>коммуникативная</a:t>
            </a:r>
            <a:r>
              <a:rPr lang="ru-RU" dirty="0"/>
              <a:t>)</a:t>
            </a:r>
          </a:p>
          <a:p>
            <a:r>
              <a:rPr lang="ru-RU" dirty="0"/>
              <a:t>- построение взаимодействия, обмен действиями (</a:t>
            </a:r>
            <a:r>
              <a:rPr lang="ru-RU" i="1" dirty="0"/>
              <a:t>интерактивная</a:t>
            </a:r>
            <a:r>
              <a:rPr lang="ru-RU" dirty="0"/>
              <a:t>);</a:t>
            </a:r>
          </a:p>
          <a:p>
            <a:r>
              <a:rPr lang="ru-RU" dirty="0"/>
              <a:t>- восприятие, изучение, понимание, оценка партнерами по общению друг друга (</a:t>
            </a:r>
            <a:r>
              <a:rPr lang="ru-RU" i="1" dirty="0"/>
              <a:t>перцептивная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2314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Для чего это необходимо в курсе «Методика преподавания…..»?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методике 2 подхода к организации процесса обучения, обучения учащихся приемам умственной деятельности, управлению процессом учения:</a:t>
            </a:r>
          </a:p>
          <a:p>
            <a:r>
              <a:rPr lang="ru-RU" dirty="0"/>
              <a:t>1. Формально-алгоритмический подход – учащийся «вооружен» некоторыми приемами работы с учебным материалом и преподаватель «отрабатывает» систему необходимых операций.</a:t>
            </a:r>
          </a:p>
          <a:p>
            <a:r>
              <a:rPr lang="ru-RU" dirty="0"/>
              <a:t>Достоинства – продуман и использует достижения современной науки и техники.</a:t>
            </a:r>
          </a:p>
          <a:p>
            <a:r>
              <a:rPr lang="ru-RU" dirty="0"/>
              <a:t>Недостаток – не учитываются система мотивов, эмоционально-волевая сфера, творческое воображение. Человек – не машина, не компьютер.</a:t>
            </a:r>
          </a:p>
          <a:p>
            <a:r>
              <a:rPr lang="ru-RU" dirty="0"/>
              <a:t>*Важно учитывать развитие мотивов учебной деятельности в разных возрастах,  стимулировать мотивацию за счет активизации познавательной активности;</a:t>
            </a:r>
          </a:p>
          <a:p>
            <a:r>
              <a:rPr lang="ru-RU" dirty="0"/>
              <a:t>*Эмоциональная сторона (собственно эмоциональная напряженность со знаком - и </a:t>
            </a:r>
            <a:r>
              <a:rPr lang="ru-RU" dirty="0" err="1"/>
              <a:t>операциональная</a:t>
            </a:r>
            <a:r>
              <a:rPr lang="ru-RU" dirty="0"/>
              <a:t> напряженность со знаком +)</a:t>
            </a:r>
          </a:p>
        </p:txBody>
      </p:sp>
    </p:spTree>
    <p:extLst>
      <p:ext uri="{BB962C8B-B14F-4D97-AF65-F5344CB8AC3E}">
        <p14:creationId xmlns:p14="http://schemas.microsoft.com/office/powerpoint/2010/main" val="4252407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Для чего это необходимо в курсе «Методика преподавания…..»?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2. Социально-психологический подход – когда преподаватель в процессе обучения создает наилучшие условия для развития мотивации, творческого характера учебной деятельности, обеспечивает благоприятный эмоциональный климат, обеспечивает управление социально-психологическими процессами в учебном коллективе и максимально использует свои личностные особенности.</a:t>
            </a:r>
          </a:p>
          <a:p>
            <a:pPr marL="0" indent="0">
              <a:buNone/>
            </a:pPr>
            <a:r>
              <a:rPr lang="ru-RU" dirty="0"/>
              <a:t>Это и есть психолого-педагогическая проблема оптимального педагогического общения</a:t>
            </a:r>
          </a:p>
          <a:p>
            <a:r>
              <a:rPr lang="ru-RU" dirty="0"/>
              <a:t>(Макаренко 15-20 оттенков в голосе «иди сюда»)</a:t>
            </a:r>
          </a:p>
          <a:p>
            <a:r>
              <a:rPr lang="ru-RU" dirty="0"/>
              <a:t>«Долой методы обучения!!! Долой технику!!! Да здравствует искусство воспитания!!!»</a:t>
            </a:r>
          </a:p>
          <a:p>
            <a:r>
              <a:rPr lang="ru-RU" dirty="0"/>
              <a:t>Это и искусство и техника.</a:t>
            </a:r>
          </a:p>
          <a:p>
            <a:r>
              <a:rPr lang="ru-RU" dirty="0"/>
              <a:t>Путь </a:t>
            </a:r>
            <a:r>
              <a:rPr lang="ru-RU" dirty="0" err="1"/>
              <a:t>интериоризация</a:t>
            </a:r>
            <a:r>
              <a:rPr lang="ru-RU" dirty="0"/>
              <a:t> педагогических правил и приемов (от осознания в виде правил до превращения во внутренний подсознательный механизм).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702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97280" y="-11229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Коммуникативная сторона общения и ее особенности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1. Вербальное (речь)</a:t>
            </a:r>
          </a:p>
          <a:p>
            <a:r>
              <a:rPr lang="ru-RU" dirty="0"/>
              <a:t>1.1. Внешняя (устная и письменная)</a:t>
            </a:r>
          </a:p>
          <a:p>
            <a:r>
              <a:rPr lang="ru-RU" dirty="0"/>
              <a:t>1.2.</a:t>
            </a:r>
            <a:r>
              <a:rPr lang="ru-RU" dirty="0">
                <a:solidFill>
                  <a:srgbClr val="000000">
                    <a:lumMod val="75000"/>
                    <a:lumOff val="25000"/>
                  </a:srgbClr>
                </a:solidFill>
              </a:rPr>
              <a:t> Внутренняя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2. Невербальное (неречевые средства)</a:t>
            </a:r>
          </a:p>
          <a:p>
            <a:pPr marL="0" indent="0">
              <a:buNone/>
            </a:pPr>
            <a:r>
              <a:rPr lang="ru-RU" dirty="0"/>
              <a:t>2.1. Кинетическое (жесты, мимика, пантомимика).</a:t>
            </a:r>
          </a:p>
          <a:p>
            <a:pPr marL="0" indent="0">
              <a:buNone/>
            </a:pPr>
            <a:r>
              <a:rPr lang="ru-RU" dirty="0"/>
              <a:t>2.2. Проксемическое (размещение в пространстве и времени).</a:t>
            </a:r>
          </a:p>
          <a:p>
            <a:pPr marL="0" indent="0">
              <a:buNone/>
            </a:pPr>
            <a:r>
              <a:rPr lang="ru-RU" dirty="0"/>
              <a:t>2.3. Пара-экстралингвистическое (изменение звучания голоса, </a:t>
            </a:r>
            <a:r>
              <a:rPr lang="ru-RU" dirty="0" err="1"/>
              <a:t>диапозон</a:t>
            </a:r>
            <a:r>
              <a:rPr lang="ru-RU" dirty="0"/>
              <a:t>, тональность) .</a:t>
            </a:r>
          </a:p>
          <a:p>
            <a:pPr marL="0" indent="0">
              <a:buNone/>
            </a:pPr>
            <a:r>
              <a:rPr lang="ru-RU" dirty="0"/>
              <a:t>2.4. </a:t>
            </a:r>
            <a:r>
              <a:rPr lang="ru-RU" dirty="0">
                <a:solidFill>
                  <a:srgbClr val="000000">
                    <a:lumMod val="75000"/>
                    <a:lumOff val="25000"/>
                  </a:srgbClr>
                </a:solidFill>
              </a:rPr>
              <a:t>Экстралингвистическое (передача </a:t>
            </a:r>
            <a:r>
              <a:rPr lang="ru-RU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допинформации</a:t>
            </a:r>
            <a:r>
              <a:rPr lang="ru-RU" dirty="0">
                <a:solidFill>
                  <a:srgbClr val="000000">
                    <a:lumMod val="75000"/>
                    <a:lumOff val="25000"/>
                  </a:srgbClr>
                </a:solidFill>
              </a:rPr>
              <a:t> через включение в речь пауз, темпа речи).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2.5. Визуальное (информационный контакт с помощью глаз).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0445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97280" y="-11229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Интерактивная сторона общения 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1. Сотрудничество</a:t>
            </a:r>
          </a:p>
          <a:p>
            <a:pPr marL="0" indent="0">
              <a:buNone/>
            </a:pPr>
            <a:r>
              <a:rPr lang="ru-RU" dirty="0"/>
              <a:t>2. Конкуренция</a:t>
            </a:r>
          </a:p>
          <a:p>
            <a:pPr marL="457200" indent="-457200">
              <a:buAutoNum type="arabicPeriod" startAt="2"/>
            </a:pPr>
            <a:endParaRPr lang="ru-RU" dirty="0"/>
          </a:p>
          <a:p>
            <a:pPr marL="0" indent="0" algn="ctr">
              <a:buNone/>
            </a:pPr>
            <a:r>
              <a:rPr lang="ru-RU" sz="2400" dirty="0"/>
              <a:t>Перцептивная сторона общения (общение как взаимопонимание)</a:t>
            </a:r>
          </a:p>
          <a:p>
            <a:pPr marL="342900" indent="-342900">
              <a:buAutoNum type="arabicPeriod"/>
            </a:pPr>
            <a:r>
              <a:rPr lang="ru-RU" sz="1800" dirty="0"/>
              <a:t>Идентификация</a:t>
            </a:r>
          </a:p>
          <a:p>
            <a:pPr marL="342900" indent="-342900">
              <a:buAutoNum type="arabicPeriod"/>
            </a:pPr>
            <a:r>
              <a:rPr lang="ru-RU" sz="1800" dirty="0"/>
              <a:t>Эмпатия</a:t>
            </a:r>
          </a:p>
          <a:p>
            <a:pPr marL="342900" indent="-342900">
              <a:buAutoNum type="arabicPeriod"/>
            </a:pPr>
            <a:r>
              <a:rPr lang="ru-RU" sz="1800" dirty="0"/>
              <a:t>Рефлексия</a:t>
            </a:r>
          </a:p>
          <a:p>
            <a:pPr marL="342900" indent="-342900">
              <a:buAutoNum type="arabicPeriod"/>
            </a:pPr>
            <a:r>
              <a:rPr lang="ru-RU" sz="1800" dirty="0"/>
              <a:t>Установка</a:t>
            </a:r>
          </a:p>
          <a:p>
            <a:pPr marL="342900" indent="-342900">
              <a:buAutoNum type="arabicPeriod"/>
            </a:pPr>
            <a:endParaRPr lang="ru-RU" sz="1800" dirty="0"/>
          </a:p>
          <a:p>
            <a:pPr marL="0" indent="0" algn="ctr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5282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Вывод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Преподаватель должен быть реалистом и должен быть гибок в своих оценках и вытекающих из них общения и взаимодействия.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323499572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1095</TotalTime>
  <Words>1317</Words>
  <Application>Microsoft Office PowerPoint</Application>
  <PresentationFormat>Широкоэкранный</PresentationFormat>
  <Paragraphs>143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Calibri</vt:lpstr>
      <vt:lpstr>Calibri Light</vt:lpstr>
      <vt:lpstr>Times New Roman</vt:lpstr>
      <vt:lpstr>Ретро</vt:lpstr>
      <vt:lpstr>Деятельность и общение как факторы развития и социализации</vt:lpstr>
      <vt:lpstr>Что такое деятельность?</vt:lpstr>
      <vt:lpstr>Теория деятельности Леонтьева А.Н.</vt:lpstr>
      <vt:lpstr>Что такое общение?</vt:lpstr>
      <vt:lpstr>Для чего это необходимо в курсе «Методика преподавания…..»?</vt:lpstr>
      <vt:lpstr>Для чего это необходимо в курсе «Методика преподавания…..»?</vt:lpstr>
      <vt:lpstr>Коммуникативная сторона общения и ее особенности</vt:lpstr>
      <vt:lpstr>Интерактивная сторона общения </vt:lpstr>
      <vt:lpstr>Вывод</vt:lpstr>
      <vt:lpstr>Психолого-педагогические основы общения</vt:lpstr>
      <vt:lpstr>Публичное выступление – один из основных видов деятельности преподавателя</vt:lpstr>
      <vt:lpstr>8 основных элементов, характеризующих хорошую речь</vt:lpstr>
      <vt:lpstr>Игра-тренажер «Развитие навыков общения»</vt:lpstr>
      <vt:lpstr>Правила для участников ( эксперты, игровые группы)</vt:lpstr>
      <vt:lpstr>Прием «погружения»</vt:lpstr>
      <vt:lpstr>«Выгружение» - подготовить комплимент друг другу</vt:lpstr>
      <vt:lpstr>Этические правила для общения</vt:lpstr>
      <vt:lpstr>Источники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Педагогическое общение</dc:title>
  <dc:creator>Тамара Корчагина</dc:creator>
  <cp:lastModifiedBy>Тамара Корчагина</cp:lastModifiedBy>
  <cp:revision>52</cp:revision>
  <dcterms:created xsi:type="dcterms:W3CDTF">2015-08-24T12:30:34Z</dcterms:created>
  <dcterms:modified xsi:type="dcterms:W3CDTF">2019-02-10T19:02:13Z</dcterms:modified>
</cp:coreProperties>
</file>