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304" r:id="rId4"/>
    <p:sldId id="305" r:id="rId5"/>
    <p:sldId id="287" r:id="rId6"/>
    <p:sldId id="302" r:id="rId7"/>
    <p:sldId id="303" r:id="rId8"/>
    <p:sldId id="289" r:id="rId9"/>
    <p:sldId id="270" r:id="rId10"/>
    <p:sldId id="268" r:id="rId11"/>
    <p:sldId id="269" r:id="rId12"/>
    <p:sldId id="267" r:id="rId13"/>
    <p:sldId id="271" r:id="rId14"/>
    <p:sldId id="272" r:id="rId15"/>
    <p:sldId id="275" r:id="rId16"/>
    <p:sldId id="276" r:id="rId17"/>
    <p:sldId id="288" r:id="rId18"/>
    <p:sldId id="273" r:id="rId19"/>
    <p:sldId id="274" r:id="rId20"/>
    <p:sldId id="262" r:id="rId21"/>
    <p:sldId id="258" r:id="rId22"/>
    <p:sldId id="265" r:id="rId23"/>
    <p:sldId id="259" r:id="rId24"/>
    <p:sldId id="264" r:id="rId25"/>
    <p:sldId id="260" r:id="rId26"/>
    <p:sldId id="261" r:id="rId27"/>
    <p:sldId id="292" r:id="rId28"/>
    <p:sldId id="306" r:id="rId29"/>
    <p:sldId id="277" r:id="rId30"/>
    <p:sldId id="283" r:id="rId31"/>
    <p:sldId id="284" r:id="rId32"/>
    <p:sldId id="285" r:id="rId33"/>
    <p:sldId id="286" r:id="rId34"/>
    <p:sldId id="294" r:id="rId35"/>
    <p:sldId id="295" r:id="rId36"/>
    <p:sldId id="296" r:id="rId37"/>
    <p:sldId id="297" r:id="rId38"/>
    <p:sldId id="298" r:id="rId39"/>
    <p:sldId id="299" r:id="rId40"/>
    <p:sldId id="300" r:id="rId41"/>
    <p:sldId id="301" r:id="rId42"/>
    <p:sldId id="291"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54"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08.05.2019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424257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08.05.2019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247599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08.05.2019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128493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08.05.2019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29627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7AEFE1-62F5-4B3D-A5C6-B51E5D0E0E89}" type="datetimeFigureOut">
              <a:rPr lang="ru-RU" smtClean="0"/>
              <a:t>08.05.2019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25960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7AEFE1-62F5-4B3D-A5C6-B51E5D0E0E89}" type="datetimeFigureOut">
              <a:rPr lang="ru-RU" smtClean="0"/>
              <a:t>08.05.2019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60765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7AEFE1-62F5-4B3D-A5C6-B51E5D0E0E89}" type="datetimeFigureOut">
              <a:rPr lang="ru-RU" smtClean="0"/>
              <a:t>08.05.2019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149247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7AEFE1-62F5-4B3D-A5C6-B51E5D0E0E89}" type="datetimeFigureOut">
              <a:rPr lang="ru-RU" smtClean="0"/>
              <a:t>08.05.2019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22411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7AEFE1-62F5-4B3D-A5C6-B51E5D0E0E89}" type="datetimeFigureOut">
              <a:rPr lang="ru-RU" smtClean="0"/>
              <a:t>08.05.2019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145597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7AEFE1-62F5-4B3D-A5C6-B51E5D0E0E89}" type="datetimeFigureOut">
              <a:rPr lang="ru-RU" smtClean="0"/>
              <a:t>08.05.2019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21945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7AEFE1-62F5-4B3D-A5C6-B51E5D0E0E89}" type="datetimeFigureOut">
              <a:rPr lang="ru-RU" smtClean="0"/>
              <a:t>08.05.2019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6312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AEFE1-62F5-4B3D-A5C6-B51E5D0E0E89}" type="datetimeFigureOut">
              <a:rPr lang="ru-RU" smtClean="0"/>
              <a:t>08.05.2019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0117F-9CA8-4DF8-84EF-2EC90778FC34}" type="slidenum">
              <a:rPr lang="ru-RU" smtClean="0"/>
              <a:t>‹#›</a:t>
            </a:fld>
            <a:endParaRPr lang="ru-RU"/>
          </a:p>
        </p:txBody>
      </p:sp>
    </p:spTree>
    <p:extLst>
      <p:ext uri="{BB962C8B-B14F-4D97-AF65-F5344CB8AC3E}">
        <p14:creationId xmlns:p14="http://schemas.microsoft.com/office/powerpoint/2010/main" val="118646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poemhunter.com/poem/silentium-2/"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ruthenia.ru/tiutcheviana/stihi/audio/silentium.mp3"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RQUqls8_fzc"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AXPn1jPHHgI" TargetMode="External"/><Relationship Id="rId2" Type="http://schemas.openxmlformats.org/officeDocument/2006/relationships/hyperlink" Target="https://www.youtube.com/watch?v=rDdcw_p3eJg" TargetMode="Externa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РУССКАЯ КУЛЬТУРА</a:t>
            </a:r>
            <a:endParaRPr lang="ru-RU" dirty="0"/>
          </a:p>
        </p:txBody>
      </p:sp>
      <p:sp>
        <p:nvSpPr>
          <p:cNvPr id="3" name="Подзаголовок 2"/>
          <p:cNvSpPr>
            <a:spLocks noGrp="1"/>
          </p:cNvSpPr>
          <p:nvPr>
            <p:ph type="subTitle" idx="1"/>
          </p:nvPr>
        </p:nvSpPr>
        <p:spPr>
          <a:xfrm>
            <a:off x="2077792" y="3509963"/>
            <a:ext cx="9144000" cy="1655762"/>
          </a:xfrm>
        </p:spPr>
        <p:txBody>
          <a:bodyPr/>
          <a:lstStyle/>
          <a:p>
            <a:r>
              <a:rPr lang="ru-RU" dirty="0" smtClean="0"/>
              <a:t>Лекция 10</a:t>
            </a:r>
          </a:p>
          <a:p>
            <a:r>
              <a:rPr lang="ru-RU" dirty="0" smtClean="0"/>
              <a:t>КУЛЬТУРА РОССИЙСКОЙ ИМПЕРИИ (вторая половина </a:t>
            </a:r>
            <a:r>
              <a:rPr lang="en-US" dirty="0" smtClean="0"/>
              <a:t>XIX</a:t>
            </a:r>
            <a:r>
              <a:rPr lang="ru-RU" dirty="0" smtClean="0"/>
              <a:t> в.</a:t>
            </a:r>
            <a:r>
              <a:rPr lang="en-US" dirty="0" smtClean="0"/>
              <a:t>)</a:t>
            </a:r>
            <a:endParaRPr lang="ru-RU" dirty="0"/>
          </a:p>
        </p:txBody>
      </p:sp>
      <p:pic>
        <p:nvPicPr>
          <p:cNvPr id="4098" name="Picture 2" descr="http://pohodd.ru/gal/d/46218-2/x_2e68a8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003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ohodd.ru/gal/d/46218-2/x_2e68a8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2400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0/0a/Mart_levitan.jpg/1024px-Mart_levi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25" y="0"/>
            <a:ext cx="838072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85551" y="6273225"/>
            <a:ext cx="1839286" cy="584775"/>
          </a:xfrm>
          <a:prstGeom prst="rect">
            <a:avLst/>
          </a:prstGeom>
          <a:solidFill>
            <a:schemeClr val="bg1">
              <a:alpha val="43922"/>
            </a:schemeClr>
          </a:solidFill>
        </p:spPr>
        <p:txBody>
          <a:bodyPr wrap="square">
            <a:spAutoFit/>
          </a:bodyPr>
          <a:lstStyle/>
          <a:p>
            <a:r>
              <a:rPr lang="ru-RU" sz="3200" dirty="0" smtClean="0"/>
              <a:t>«Март»</a:t>
            </a:r>
            <a:endParaRPr lang="ru-RU" sz="3200" dirty="0"/>
          </a:p>
        </p:txBody>
      </p:sp>
      <p:sp>
        <p:nvSpPr>
          <p:cNvPr id="5" name="Прямоугольник 4"/>
          <p:cNvSpPr/>
          <p:nvPr/>
        </p:nvSpPr>
        <p:spPr>
          <a:xfrm>
            <a:off x="9337183" y="282402"/>
            <a:ext cx="2678806" cy="2062103"/>
          </a:xfrm>
          <a:prstGeom prst="rect">
            <a:avLst/>
          </a:prstGeom>
          <a:solidFill>
            <a:schemeClr val="bg1">
              <a:alpha val="43922"/>
            </a:schemeClr>
          </a:solidFill>
        </p:spPr>
        <p:txBody>
          <a:bodyPr wrap="square">
            <a:spAutoFit/>
          </a:bodyPr>
          <a:lstStyle/>
          <a:p>
            <a:r>
              <a:rPr lang="ru-RU" sz="3200" dirty="0" smtClean="0"/>
              <a:t>Ощущение свежести</a:t>
            </a:r>
            <a:r>
              <a:rPr lang="ru-RU" sz="3200" dirty="0"/>
              <a:t>, искренности, задушевности</a:t>
            </a:r>
          </a:p>
        </p:txBody>
      </p:sp>
    </p:spTree>
    <p:extLst>
      <p:ext uri="{BB962C8B-B14F-4D97-AF65-F5344CB8AC3E}">
        <p14:creationId xmlns:p14="http://schemas.microsoft.com/office/powerpoint/2010/main" val="28699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5/57/Levitan_Zolotaya_Osen.jpg/1280px-Levitan_Zolotaya_O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737" y="0"/>
            <a:ext cx="1055605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6273225"/>
            <a:ext cx="3183475" cy="584775"/>
          </a:xfrm>
          <a:prstGeom prst="rect">
            <a:avLst/>
          </a:prstGeom>
          <a:solidFill>
            <a:schemeClr val="bg1">
              <a:alpha val="43922"/>
            </a:schemeClr>
          </a:solidFill>
        </p:spPr>
        <p:txBody>
          <a:bodyPr wrap="square">
            <a:spAutoFit/>
          </a:bodyPr>
          <a:lstStyle/>
          <a:p>
            <a:r>
              <a:rPr lang="ru-RU" sz="3200" dirty="0" smtClean="0"/>
              <a:t>«Золотая осень»</a:t>
            </a:r>
            <a:endParaRPr lang="ru-RU" sz="3200" dirty="0"/>
          </a:p>
        </p:txBody>
      </p:sp>
    </p:spTree>
    <p:extLst>
      <p:ext uri="{BB962C8B-B14F-4D97-AF65-F5344CB8AC3E}">
        <p14:creationId xmlns:p14="http://schemas.microsoft.com/office/powerpoint/2010/main" val="1924977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5/Levitan_nad_vech_pok28.jpg/1280px-Levitan_nad_vech_pok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6" y="0"/>
            <a:ext cx="95370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946265" y="6273225"/>
            <a:ext cx="5718218" cy="584775"/>
          </a:xfrm>
          <a:prstGeom prst="rect">
            <a:avLst/>
          </a:prstGeom>
          <a:solidFill>
            <a:schemeClr val="bg1">
              <a:alpha val="43922"/>
            </a:schemeClr>
          </a:solidFill>
        </p:spPr>
        <p:txBody>
          <a:bodyPr wrap="square">
            <a:spAutoFit/>
          </a:bodyPr>
          <a:lstStyle/>
          <a:p>
            <a:r>
              <a:rPr lang="ru-RU" sz="3200" dirty="0" smtClean="0"/>
              <a:t>«Над вечным покоем»</a:t>
            </a:r>
            <a:endParaRPr lang="ru-RU" sz="3200" dirty="0"/>
          </a:p>
        </p:txBody>
      </p:sp>
      <p:sp>
        <p:nvSpPr>
          <p:cNvPr id="5" name="Прямоугольник 4"/>
          <p:cNvSpPr/>
          <p:nvPr/>
        </p:nvSpPr>
        <p:spPr>
          <a:xfrm>
            <a:off x="8920767" y="1274564"/>
            <a:ext cx="3271233" cy="4031873"/>
          </a:xfrm>
          <a:prstGeom prst="rect">
            <a:avLst/>
          </a:prstGeom>
          <a:solidFill>
            <a:schemeClr val="bg1">
              <a:alpha val="43922"/>
            </a:schemeClr>
          </a:solidFill>
        </p:spPr>
        <p:txBody>
          <a:bodyPr wrap="square">
            <a:spAutoFit/>
          </a:bodyPr>
          <a:lstStyle/>
          <a:p>
            <a:r>
              <a:rPr lang="ru-RU" sz="3200" dirty="0" smtClean="0"/>
              <a:t>«Вечность</a:t>
            </a:r>
            <a:r>
              <a:rPr lang="ru-RU" sz="3200" dirty="0"/>
              <a:t>, грозная вечность, в которой потонули поколения и потонут ещё… Какой ужас, какой страх</a:t>
            </a:r>
            <a:r>
              <a:rPr lang="ru-RU" sz="3200" dirty="0" smtClean="0"/>
              <a:t>!»</a:t>
            </a:r>
            <a:endParaRPr lang="ru-RU" sz="3200" dirty="0"/>
          </a:p>
        </p:txBody>
      </p:sp>
    </p:spTree>
    <p:extLst>
      <p:ext uri="{BB962C8B-B14F-4D97-AF65-F5344CB8AC3E}">
        <p14:creationId xmlns:p14="http://schemas.microsoft.com/office/powerpoint/2010/main" val="32582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ivazovsky, Ivan - The Ninth W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957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907889" y="5780782"/>
            <a:ext cx="3284111" cy="1077218"/>
          </a:xfrm>
          <a:prstGeom prst="rect">
            <a:avLst/>
          </a:prstGeom>
          <a:solidFill>
            <a:schemeClr val="bg1">
              <a:alpha val="43922"/>
            </a:schemeClr>
          </a:solidFill>
        </p:spPr>
        <p:txBody>
          <a:bodyPr wrap="square">
            <a:spAutoFit/>
          </a:bodyPr>
          <a:lstStyle/>
          <a:p>
            <a:r>
              <a:rPr lang="ru-RU" sz="3200" dirty="0" smtClean="0"/>
              <a:t>И.А. Айвазовский </a:t>
            </a:r>
          </a:p>
          <a:p>
            <a:r>
              <a:rPr lang="ru-RU" sz="3200" dirty="0" smtClean="0"/>
              <a:t>«Девятый вал»</a:t>
            </a:r>
            <a:endParaRPr lang="ru-RU" sz="3200" dirty="0"/>
          </a:p>
        </p:txBody>
      </p:sp>
    </p:spTree>
    <p:extLst>
      <p:ext uri="{BB962C8B-B14F-4D97-AF65-F5344CB8AC3E}">
        <p14:creationId xmlns:p14="http://schemas.microsoft.com/office/powerpoint/2010/main" val="238429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hishkin, Ivan - Morning in a Pine 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643" y="0"/>
            <a:ext cx="10120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5911" y="5394416"/>
            <a:ext cx="2975020" cy="1569660"/>
          </a:xfrm>
          <a:prstGeom prst="rect">
            <a:avLst/>
          </a:prstGeom>
          <a:solidFill>
            <a:schemeClr val="bg1">
              <a:alpha val="43922"/>
            </a:schemeClr>
          </a:solidFill>
        </p:spPr>
        <p:txBody>
          <a:bodyPr wrap="square">
            <a:spAutoFit/>
          </a:bodyPr>
          <a:lstStyle/>
          <a:p>
            <a:r>
              <a:rPr lang="ru-RU" sz="3200" dirty="0" smtClean="0"/>
              <a:t>И.И. Шишкин </a:t>
            </a:r>
          </a:p>
          <a:p>
            <a:r>
              <a:rPr lang="ru-RU" sz="3200" dirty="0" smtClean="0"/>
              <a:t>«Утро в сосновом лесу»</a:t>
            </a:r>
            <a:endParaRPr lang="ru-RU" sz="3200" dirty="0"/>
          </a:p>
        </p:txBody>
      </p:sp>
    </p:spTree>
    <p:extLst>
      <p:ext uri="{BB962C8B-B14F-4D97-AF65-F5344CB8AC3E}">
        <p14:creationId xmlns:p14="http://schemas.microsoft.com/office/powerpoint/2010/main" val="3672441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assilij Grigorjewitsch Perow 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4" y="0"/>
            <a:ext cx="105675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87944" y="2380760"/>
            <a:ext cx="2404056" cy="1569660"/>
          </a:xfrm>
          <a:prstGeom prst="rect">
            <a:avLst/>
          </a:prstGeom>
          <a:solidFill>
            <a:schemeClr val="bg1">
              <a:alpha val="43922"/>
            </a:schemeClr>
          </a:solidFill>
        </p:spPr>
        <p:txBody>
          <a:bodyPr wrap="square">
            <a:spAutoFit/>
          </a:bodyPr>
          <a:lstStyle/>
          <a:p>
            <a:r>
              <a:rPr lang="ru-RU" sz="3200" dirty="0" smtClean="0"/>
              <a:t>В.Г. Перов</a:t>
            </a:r>
          </a:p>
          <a:p>
            <a:r>
              <a:rPr lang="ru-RU" sz="3200" dirty="0" smtClean="0"/>
              <a:t>«Охотники на привале»</a:t>
            </a:r>
            <a:endParaRPr lang="ru-RU" sz="3200" dirty="0"/>
          </a:p>
        </p:txBody>
      </p:sp>
    </p:spTree>
    <p:extLst>
      <p:ext uri="{BB962C8B-B14F-4D97-AF65-F5344CB8AC3E}">
        <p14:creationId xmlns:p14="http://schemas.microsoft.com/office/powerpoint/2010/main" val="57935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assilij Grigorjewitsch Perow 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707" y="-2395470"/>
            <a:ext cx="18535298" cy="1202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75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pothe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87" y="0"/>
            <a:ext cx="1076213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87944" y="2380760"/>
            <a:ext cx="2404056" cy="2062103"/>
          </a:xfrm>
          <a:prstGeom prst="rect">
            <a:avLst/>
          </a:prstGeom>
          <a:solidFill>
            <a:schemeClr val="bg1">
              <a:alpha val="43922"/>
            </a:schemeClr>
          </a:solidFill>
        </p:spPr>
        <p:txBody>
          <a:bodyPr wrap="square">
            <a:spAutoFit/>
          </a:bodyPr>
          <a:lstStyle/>
          <a:p>
            <a:r>
              <a:rPr lang="ru-RU" sz="3200" dirty="0" smtClean="0"/>
              <a:t>В.В. Верещагин</a:t>
            </a:r>
          </a:p>
          <a:p>
            <a:r>
              <a:rPr lang="ru-RU" sz="3200" dirty="0" smtClean="0"/>
              <a:t>«Апофеоз войны»</a:t>
            </a:r>
            <a:endParaRPr lang="ru-RU" sz="3200" dirty="0"/>
          </a:p>
        </p:txBody>
      </p:sp>
    </p:spTree>
    <p:extLst>
      <p:ext uri="{BB962C8B-B14F-4D97-AF65-F5344CB8AC3E}">
        <p14:creationId xmlns:p14="http://schemas.microsoft.com/office/powerpoint/2010/main" val="55177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p;Acy;&amp;lcy;&amp;iecy;&amp;kcy;&amp;scy;&amp;acy;&amp;ncy;&amp;dcy;&amp;rcy; &amp;Acy;&amp;ncy;&amp;dcy;&amp;rcy;&amp;iecy;&amp;iecy;&amp;vcy;&amp;icy;&amp;chcy; &amp;Icy;&amp;vcy;&amp;acy;&amp;ncy;&amp;ocy;&amp;vcy; - &amp;YAcy;&amp;vcy;&amp;lcy;&amp;iecy;&amp;ncy;&amp;icy;&amp;iecy; &amp;KHcy;&amp;rcy;&amp;icy;&amp;scy;&amp;tcy;&amp;acy; &amp;ncy;&amp;acy;&amp;rcy;&amp;ocy;&amp;dcy;&amp;ucy; (&amp;YAcy;&amp;vcy;&amp;lcy;&amp;iecy;&amp;ncy;&amp;icy;&amp;iecy; &amp;Mcy;&amp;iecy;&amp;scy;&amp;scy;&amp;icy;&amp;icy;) - Google Art 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570" y="0"/>
            <a:ext cx="9838430" cy="68605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2163651"/>
            <a:ext cx="2717442" cy="2062103"/>
          </a:xfrm>
          <a:prstGeom prst="rect">
            <a:avLst/>
          </a:prstGeom>
          <a:solidFill>
            <a:schemeClr val="bg1">
              <a:alpha val="43922"/>
            </a:schemeClr>
          </a:solidFill>
        </p:spPr>
        <p:txBody>
          <a:bodyPr wrap="square">
            <a:spAutoFit/>
          </a:bodyPr>
          <a:lstStyle/>
          <a:p>
            <a:r>
              <a:rPr lang="ru-RU" sz="3200" dirty="0" smtClean="0"/>
              <a:t>А.А. Иванов</a:t>
            </a:r>
          </a:p>
          <a:p>
            <a:r>
              <a:rPr lang="ru-RU" sz="3200" dirty="0" smtClean="0"/>
              <a:t>«Явление Христа народу»</a:t>
            </a:r>
            <a:endParaRPr lang="ru-RU" sz="3200" dirty="0"/>
          </a:p>
        </p:txBody>
      </p:sp>
    </p:spTree>
    <p:extLst>
      <p:ext uri="{BB962C8B-B14F-4D97-AF65-F5344CB8AC3E}">
        <p14:creationId xmlns:p14="http://schemas.microsoft.com/office/powerpoint/2010/main" val="2874127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fotki.yandex.ru/get/5902/nikolaymitrushov.0/0_50756_3197c514_XX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68" y="0"/>
            <a:ext cx="116522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93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32" y="0"/>
            <a:ext cx="9930136" cy="6858000"/>
          </a:xfrm>
          <a:prstGeom prst="rect">
            <a:avLst/>
          </a:prstGeom>
        </p:spPr>
      </p:pic>
      <p:sp>
        <p:nvSpPr>
          <p:cNvPr id="6" name="Заголовок 1"/>
          <p:cNvSpPr>
            <a:spLocks noGrp="1"/>
          </p:cNvSpPr>
          <p:nvPr>
            <p:ph type="title"/>
          </p:nvPr>
        </p:nvSpPr>
        <p:spPr>
          <a:xfrm>
            <a:off x="0" y="0"/>
            <a:ext cx="4584879" cy="1957589"/>
          </a:xfrm>
          <a:solidFill>
            <a:srgbClr val="FFFFFF">
              <a:alpha val="27843"/>
            </a:srgbClr>
          </a:solidFill>
        </p:spPr>
        <p:txBody>
          <a:bodyPr/>
          <a:lstStyle/>
          <a:p>
            <a:r>
              <a:rPr lang="ru-RU" dirty="0"/>
              <a:t>И. Айвазовский. «</a:t>
            </a:r>
            <a:r>
              <a:rPr lang="ru-RU" dirty="0" err="1"/>
              <a:t>Наваринское</a:t>
            </a:r>
            <a:r>
              <a:rPr lang="ru-RU" dirty="0"/>
              <a:t> сражение</a:t>
            </a:r>
            <a:r>
              <a:rPr lang="ru-RU" dirty="0" smtClean="0"/>
              <a:t>» 1827</a:t>
            </a:r>
            <a:endParaRPr lang="ru-RU" dirty="0"/>
          </a:p>
        </p:txBody>
      </p:sp>
    </p:spTree>
    <p:extLst>
      <p:ext uri="{BB962C8B-B14F-4D97-AF65-F5344CB8AC3E}">
        <p14:creationId xmlns:p14="http://schemas.microsoft.com/office/powerpoint/2010/main" val="680287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b/bb/Fyodor_Tyutchev.jpg/800px-Fyodor_Tyutch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86" y="0"/>
            <a:ext cx="5627039" cy="68647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297768" y="6100017"/>
            <a:ext cx="5718220" cy="769441"/>
          </a:xfrm>
          <a:prstGeom prst="rect">
            <a:avLst/>
          </a:prstGeom>
          <a:solidFill>
            <a:schemeClr val="bg1">
              <a:alpha val="43922"/>
            </a:schemeClr>
          </a:solidFill>
        </p:spPr>
        <p:txBody>
          <a:bodyPr wrap="square">
            <a:spAutoFit/>
          </a:bodyPr>
          <a:lstStyle/>
          <a:p>
            <a:r>
              <a:rPr lang="ru-RU" sz="4400" dirty="0" smtClean="0"/>
              <a:t>Ф.И. Тютчев 1803-1873</a:t>
            </a:r>
            <a:endParaRPr lang="ru-RU" sz="4400" dirty="0"/>
          </a:p>
        </p:txBody>
      </p:sp>
    </p:spTree>
    <p:extLst>
      <p:ext uri="{BB962C8B-B14F-4D97-AF65-F5344CB8AC3E}">
        <p14:creationId xmlns:p14="http://schemas.microsoft.com/office/powerpoint/2010/main" val="1847280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2751" y="3314387"/>
            <a:ext cx="10515600" cy="1325563"/>
          </a:xfrm>
        </p:spPr>
        <p:txBody>
          <a:bodyPr>
            <a:normAutofit fontScale="90000"/>
          </a:bodyPr>
          <a:lstStyle/>
          <a:p>
            <a:r>
              <a:rPr lang="ru-RU" dirty="0" smtClean="0"/>
              <a:t>Дума за думой, волна за волной –</a:t>
            </a:r>
            <a:br>
              <a:rPr lang="ru-RU" dirty="0" smtClean="0"/>
            </a:br>
            <a:r>
              <a:rPr lang="ru-RU" dirty="0" smtClean="0"/>
              <a:t>Два проявленья стихии одной:</a:t>
            </a:r>
            <a:br>
              <a:rPr lang="ru-RU" dirty="0" smtClean="0"/>
            </a:br>
            <a:r>
              <a:rPr lang="ru-RU" dirty="0" smtClean="0"/>
              <a:t>В сердце ли тесном, в безбрежном ли море,</a:t>
            </a:r>
            <a:br>
              <a:rPr lang="ru-RU" dirty="0" smtClean="0"/>
            </a:br>
            <a:r>
              <a:rPr lang="ru-RU" dirty="0" smtClean="0"/>
              <a:t>Здесь – в заключении, там – на просторе, –</a:t>
            </a:r>
            <a:br>
              <a:rPr lang="ru-RU" dirty="0" smtClean="0"/>
            </a:br>
            <a:r>
              <a:rPr lang="ru-RU" dirty="0" smtClean="0"/>
              <a:t>Тот же всё вечный прибой и отбой,</a:t>
            </a:r>
            <a:br>
              <a:rPr lang="ru-RU" dirty="0" smtClean="0"/>
            </a:br>
            <a:r>
              <a:rPr lang="ru-RU" dirty="0" smtClean="0"/>
              <a:t>Тот же всё призрак тревожно-пустой.</a:t>
            </a:r>
            <a:br>
              <a:rPr lang="ru-RU" dirty="0" smtClean="0"/>
            </a:br>
            <a:r>
              <a:rPr lang="ru-RU" dirty="0" smtClean="0"/>
              <a:t>						</a:t>
            </a:r>
            <a:r>
              <a:rPr lang="ru-RU" sz="2000" i="1" dirty="0" smtClean="0"/>
              <a:t>14 июля 1851</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874179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065" y="3159841"/>
            <a:ext cx="11868954" cy="1325563"/>
          </a:xfrm>
        </p:spPr>
        <p:txBody>
          <a:bodyPr>
            <a:normAutofit fontScale="90000"/>
          </a:bodyPr>
          <a:lstStyle/>
          <a:p>
            <a:r>
              <a:rPr lang="en-US" dirty="0" smtClean="0"/>
              <a:t>Thoughts and the smooth ebb and flow of the tides </a:t>
            </a:r>
            <a:br>
              <a:rPr lang="en-US" dirty="0" smtClean="0"/>
            </a:br>
            <a:r>
              <a:rPr lang="en-US" dirty="0" smtClean="0"/>
              <a:t>are simply one element having two sides. </a:t>
            </a:r>
            <a:br>
              <a:rPr lang="en-US" dirty="0" smtClean="0"/>
            </a:br>
            <a:r>
              <a:rPr lang="en-US" dirty="0" smtClean="0"/>
              <a:t>In the cramped heart, in the breadth of the ocean, </a:t>
            </a:r>
            <a:br>
              <a:rPr lang="en-US" dirty="0" smtClean="0"/>
            </a:br>
            <a:r>
              <a:rPr lang="en-US" dirty="0" smtClean="0"/>
              <a:t>in here they are captives, out there in free motion... </a:t>
            </a:r>
            <a:br>
              <a:rPr lang="en-US" dirty="0" smtClean="0"/>
            </a:br>
            <a:r>
              <a:rPr lang="en-US" dirty="0" smtClean="0"/>
              <a:t>Always the same flow and ebb of the seas, </a:t>
            </a:r>
            <a:br>
              <a:rPr lang="en-US" dirty="0" smtClean="0"/>
            </a:br>
            <a:r>
              <a:rPr lang="en-US" dirty="0" smtClean="0"/>
              <a:t>always that </a:t>
            </a:r>
            <a:r>
              <a:rPr lang="en-US" dirty="0" err="1" smtClean="0"/>
              <a:t>spectre</a:t>
            </a:r>
            <a:r>
              <a:rPr lang="en-US" dirty="0" smtClean="0"/>
              <a:t> of empty unease... </a:t>
            </a:r>
            <a:br>
              <a:rPr lang="en-US" dirty="0" smtClean="0"/>
            </a:br>
            <a:r>
              <a:rPr lang="ru-RU" i="1" dirty="0" smtClean="0"/>
              <a:t>                                                                             </a:t>
            </a:r>
            <a:r>
              <a:rPr lang="en-US" i="1" dirty="0" smtClean="0">
                <a:effectLst/>
              </a:rPr>
              <a:t>(F. Jude)</a:t>
            </a:r>
            <a:endParaRPr lang="en-US" i="1" dirty="0">
              <a:effectLst/>
            </a:endParaRPr>
          </a:p>
        </p:txBody>
      </p:sp>
    </p:spTree>
    <p:extLst>
      <p:ext uri="{BB962C8B-B14F-4D97-AF65-F5344CB8AC3E}">
        <p14:creationId xmlns:p14="http://schemas.microsoft.com/office/powerpoint/2010/main" val="2034413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ru-RU" dirty="0" smtClean="0"/>
              <a:t>Умом Россию не понять,</a:t>
            </a:r>
            <a:br>
              <a:rPr lang="ru-RU" dirty="0" smtClean="0"/>
            </a:br>
            <a:r>
              <a:rPr lang="ru-RU" dirty="0" smtClean="0"/>
              <a:t>Аршином общим не измерить:</a:t>
            </a:r>
            <a:br>
              <a:rPr lang="ru-RU" dirty="0" smtClean="0"/>
            </a:br>
            <a:r>
              <a:rPr lang="ru-RU" dirty="0" smtClean="0"/>
              <a:t>У ней особенная стать –</a:t>
            </a:r>
            <a:br>
              <a:rPr lang="ru-RU" dirty="0" smtClean="0"/>
            </a:br>
            <a:r>
              <a:rPr lang="ru-RU" dirty="0" smtClean="0"/>
              <a:t>В Россию можно только </a:t>
            </a:r>
            <a:r>
              <a:rPr lang="ru-RU" i="1" dirty="0" smtClean="0"/>
              <a:t>верить.</a:t>
            </a:r>
            <a:br>
              <a:rPr lang="ru-RU" i="1" dirty="0" smtClean="0"/>
            </a:br>
            <a:r>
              <a:rPr lang="ru-RU" i="1" dirty="0" smtClean="0"/>
              <a:t>						</a:t>
            </a:r>
            <a:r>
              <a:rPr lang="ru-RU" sz="2200" i="1" dirty="0" smtClean="0"/>
              <a:t>28 ноября 1866</a:t>
            </a:r>
            <a:endParaRPr lang="ru-RU" sz="2200" i="1" dirty="0"/>
          </a:p>
        </p:txBody>
      </p:sp>
    </p:spTree>
    <p:extLst>
      <p:ext uri="{BB962C8B-B14F-4D97-AF65-F5344CB8AC3E}">
        <p14:creationId xmlns:p14="http://schemas.microsoft.com/office/powerpoint/2010/main" val="1235025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en-US" dirty="0" smtClean="0"/>
              <a:t>            SILENTIUM! </a:t>
            </a:r>
            <a:br>
              <a:rPr lang="en-US" dirty="0" smtClean="0"/>
            </a:br>
            <a:r>
              <a:rPr lang="ru-RU" dirty="0" smtClean="0"/>
              <a:t/>
            </a:r>
            <a:br>
              <a:rPr lang="ru-RU" dirty="0" smtClean="0"/>
            </a:br>
            <a:r>
              <a:rPr lang="ru-RU" dirty="0" smtClean="0"/>
              <a:t>Молчи, скрывайся и таи</a:t>
            </a:r>
            <a:br>
              <a:rPr lang="ru-RU" dirty="0" smtClean="0"/>
            </a:br>
            <a:r>
              <a:rPr lang="ru-RU" dirty="0" smtClean="0"/>
              <a:t>И чувства и мечты свои –</a:t>
            </a:r>
            <a:br>
              <a:rPr lang="ru-RU" dirty="0" smtClean="0"/>
            </a:br>
            <a:r>
              <a:rPr lang="ru-RU" dirty="0" smtClean="0"/>
              <a:t>Пускай в душевной глубине</a:t>
            </a:r>
            <a:br>
              <a:rPr lang="ru-RU" dirty="0" smtClean="0"/>
            </a:br>
            <a:r>
              <a:rPr lang="ru-RU" dirty="0" smtClean="0"/>
              <a:t>Встают и заходят </a:t>
            </a:r>
            <a:r>
              <a:rPr lang="ru-RU" dirty="0" err="1" smtClean="0"/>
              <a:t>оне</a:t>
            </a:r>
            <a:r>
              <a:rPr lang="ru-RU" dirty="0" smtClean="0"/>
              <a:t/>
            </a:r>
            <a:br>
              <a:rPr lang="ru-RU" dirty="0" smtClean="0"/>
            </a:br>
            <a:r>
              <a:rPr lang="ru-RU" dirty="0" smtClean="0"/>
              <a:t>Безмолвно, как звезды в ночи, –</a:t>
            </a:r>
            <a:br>
              <a:rPr lang="ru-RU" dirty="0" smtClean="0"/>
            </a:br>
            <a:r>
              <a:rPr lang="ru-RU" dirty="0" smtClean="0"/>
              <a:t>Любуйся ими – и молчи.</a:t>
            </a:r>
            <a:br>
              <a:rPr lang="ru-RU" dirty="0" smtClean="0"/>
            </a:br>
            <a:endParaRPr lang="ru-RU" dirty="0"/>
          </a:p>
        </p:txBody>
      </p:sp>
      <p:sp>
        <p:nvSpPr>
          <p:cNvPr id="5" name="Прямоугольник 4"/>
          <p:cNvSpPr/>
          <p:nvPr/>
        </p:nvSpPr>
        <p:spPr>
          <a:xfrm>
            <a:off x="4064941" y="6488668"/>
            <a:ext cx="4887748" cy="369332"/>
          </a:xfrm>
          <a:prstGeom prst="rect">
            <a:avLst/>
          </a:prstGeom>
        </p:spPr>
        <p:txBody>
          <a:bodyPr wrap="none">
            <a:spAutoFit/>
          </a:bodyPr>
          <a:lstStyle/>
          <a:p>
            <a:r>
              <a:rPr lang="ru-RU" dirty="0" smtClean="0">
                <a:hlinkClick r:id="rId2"/>
              </a:rPr>
              <a:t>http://www.poemhunter.com/poem/silentium-2/</a:t>
            </a:r>
            <a:r>
              <a:rPr lang="ru-RU" dirty="0" smtClean="0"/>
              <a:t> </a:t>
            </a:r>
            <a:endParaRPr lang="ru-RU" dirty="0"/>
          </a:p>
        </p:txBody>
      </p:sp>
    </p:spTree>
    <p:extLst>
      <p:ext uri="{BB962C8B-B14F-4D97-AF65-F5344CB8AC3E}">
        <p14:creationId xmlns:p14="http://schemas.microsoft.com/office/powerpoint/2010/main" val="1047825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ru-RU" dirty="0" smtClean="0"/>
              <a:t>Как сердцу высказать себя?</a:t>
            </a:r>
            <a:br>
              <a:rPr lang="ru-RU" dirty="0" smtClean="0"/>
            </a:br>
            <a:r>
              <a:rPr lang="ru-RU" dirty="0" smtClean="0"/>
              <a:t>Другому как понять тебя?</a:t>
            </a:r>
            <a:br>
              <a:rPr lang="ru-RU" dirty="0" smtClean="0"/>
            </a:br>
            <a:r>
              <a:rPr lang="ru-RU" dirty="0" smtClean="0"/>
              <a:t>Пойм</a:t>
            </a:r>
            <a:r>
              <a:rPr lang="ru-RU" dirty="0"/>
              <a:t>ё</a:t>
            </a:r>
            <a:r>
              <a:rPr lang="ru-RU" dirty="0" smtClean="0"/>
              <a:t>т ли он, чем ты живешь?</a:t>
            </a:r>
            <a:br>
              <a:rPr lang="ru-RU" dirty="0" smtClean="0"/>
            </a:br>
            <a:r>
              <a:rPr lang="ru-RU" dirty="0" smtClean="0"/>
              <a:t>Мысль изреченная есть ложь.</a:t>
            </a:r>
            <a:br>
              <a:rPr lang="ru-RU" dirty="0" smtClean="0"/>
            </a:br>
            <a:r>
              <a:rPr lang="ru-RU" dirty="0" smtClean="0"/>
              <a:t>Взрывая, возмутишь ключи, –</a:t>
            </a:r>
            <a:br>
              <a:rPr lang="ru-RU" dirty="0" smtClean="0"/>
            </a:br>
            <a:r>
              <a:rPr lang="ru-RU" dirty="0" smtClean="0"/>
              <a:t>Питайся ими – и молчи.</a:t>
            </a:r>
            <a:br>
              <a:rPr lang="ru-RU" dirty="0" smtClean="0"/>
            </a:br>
            <a:endParaRPr lang="ru-RU" dirty="0"/>
          </a:p>
        </p:txBody>
      </p:sp>
    </p:spTree>
    <p:extLst>
      <p:ext uri="{BB962C8B-B14F-4D97-AF65-F5344CB8AC3E}">
        <p14:creationId xmlns:p14="http://schemas.microsoft.com/office/powerpoint/2010/main" val="3903465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ru-RU" dirty="0" smtClean="0"/>
              <a:t>Лишь жить в себе самом умей –</a:t>
            </a:r>
            <a:br>
              <a:rPr lang="ru-RU" dirty="0" smtClean="0"/>
            </a:br>
            <a:r>
              <a:rPr lang="ru-RU" dirty="0" smtClean="0"/>
              <a:t>Есть целый мир в душе твоей</a:t>
            </a:r>
            <a:br>
              <a:rPr lang="ru-RU" dirty="0" smtClean="0"/>
            </a:br>
            <a:r>
              <a:rPr lang="ru-RU" dirty="0" smtClean="0"/>
              <a:t>Таинственно-волшебных дум;</a:t>
            </a:r>
            <a:br>
              <a:rPr lang="ru-RU" dirty="0" smtClean="0"/>
            </a:br>
            <a:r>
              <a:rPr lang="ru-RU" dirty="0" smtClean="0"/>
              <a:t>Их оглушит наружный шум,</a:t>
            </a:r>
            <a:br>
              <a:rPr lang="ru-RU" dirty="0" smtClean="0"/>
            </a:br>
            <a:r>
              <a:rPr lang="ru-RU" dirty="0" smtClean="0"/>
              <a:t>Дневные разгонят лучи, –</a:t>
            </a:r>
            <a:br>
              <a:rPr lang="ru-RU" dirty="0" smtClean="0"/>
            </a:br>
            <a:r>
              <a:rPr lang="ru-RU" dirty="0" smtClean="0"/>
              <a:t>Внимай их пенью – и молчи!..</a:t>
            </a:r>
            <a:endParaRPr lang="ru-RU" dirty="0"/>
          </a:p>
        </p:txBody>
      </p:sp>
      <p:sp>
        <p:nvSpPr>
          <p:cNvPr id="4" name="Прямоугольник 3"/>
          <p:cNvSpPr/>
          <p:nvPr/>
        </p:nvSpPr>
        <p:spPr>
          <a:xfrm>
            <a:off x="3704821" y="6364190"/>
            <a:ext cx="6572519" cy="369332"/>
          </a:xfrm>
          <a:prstGeom prst="rect">
            <a:avLst/>
          </a:prstGeom>
        </p:spPr>
        <p:txBody>
          <a:bodyPr wrap="square">
            <a:spAutoFit/>
          </a:bodyPr>
          <a:lstStyle/>
          <a:p>
            <a:r>
              <a:rPr lang="ru-RU" dirty="0" smtClean="0">
                <a:hlinkClick r:id="rId2"/>
              </a:rPr>
              <a:t>http://www.ruthenia.ru/tiutcheviana/stihi/audio/silentium.mp3</a:t>
            </a:r>
            <a:r>
              <a:rPr lang="ru-RU" dirty="0" smtClean="0"/>
              <a:t> </a:t>
            </a:r>
            <a:endParaRPr lang="ru-RU" dirty="0"/>
          </a:p>
        </p:txBody>
      </p:sp>
    </p:spTree>
    <p:extLst>
      <p:ext uri="{BB962C8B-B14F-4D97-AF65-F5344CB8AC3E}">
        <p14:creationId xmlns:p14="http://schemas.microsoft.com/office/powerpoint/2010/main" val="2383402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urismfoto.ru/albums/userpics/10001/Flag_Bolgar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64910" cy="2729555"/>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Flag of Slovenia.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94284"/>
            <a:ext cx="4364910" cy="218476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inostranno.ru/wp-content/uploads/2014/04/Czech_Republ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168" y="4394284"/>
            <a:ext cx="3632870" cy="2425214"/>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http://turismfoto.ru/albums/userpics/10001/Flag_Horvati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597" y="0"/>
            <a:ext cx="4387403" cy="2743622"/>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informing.ru/uploads/posts/2014-04/1397049763_flag-slovaki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7781" y="4115329"/>
            <a:ext cx="4124316" cy="2742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lifeinserbia.net/wp-content/uploads/2014/11/1386919507_0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5425" y="1564462"/>
            <a:ext cx="4271840" cy="272955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8532098" y="3134099"/>
            <a:ext cx="3055682" cy="769441"/>
          </a:xfrm>
          <a:prstGeom prst="rect">
            <a:avLst/>
          </a:prstGeom>
          <a:solidFill>
            <a:schemeClr val="bg1">
              <a:alpha val="43922"/>
            </a:schemeClr>
          </a:solidFill>
        </p:spPr>
        <p:txBody>
          <a:bodyPr wrap="square">
            <a:spAutoFit/>
          </a:bodyPr>
          <a:lstStyle/>
          <a:p>
            <a:r>
              <a:rPr lang="ru-RU" sz="4400" dirty="0" smtClean="0"/>
              <a:t>1877-1878</a:t>
            </a:r>
            <a:endParaRPr lang="ru-RU" sz="4400" dirty="0"/>
          </a:p>
        </p:txBody>
      </p:sp>
    </p:spTree>
    <p:extLst>
      <p:ext uri="{BB962C8B-B14F-4D97-AF65-F5344CB8AC3E}">
        <p14:creationId xmlns:p14="http://schemas.microsoft.com/office/powerpoint/2010/main" val="2339780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0028" y="6257990"/>
            <a:ext cx="5679632" cy="369332"/>
          </a:xfrm>
          <a:prstGeom prst="rect">
            <a:avLst/>
          </a:prstGeom>
        </p:spPr>
        <p:txBody>
          <a:bodyPr wrap="none">
            <a:spAutoFit/>
          </a:bodyPr>
          <a:lstStyle/>
          <a:p>
            <a:r>
              <a:rPr lang="ru-RU" dirty="0">
                <a:hlinkClick r:id="rId2"/>
              </a:rPr>
              <a:t>https://</a:t>
            </a:r>
            <a:r>
              <a:rPr lang="ru-RU" dirty="0" smtClean="0">
                <a:hlinkClick r:id="rId2"/>
              </a:rPr>
              <a:t>www.youtube.com/watch?v=RQUqls8_fzc</a:t>
            </a:r>
            <a:r>
              <a:rPr lang="ru-RU" dirty="0" smtClean="0"/>
              <a:t>      35.55</a:t>
            </a:r>
            <a:endParaRPr lang="ru-RU" dirty="0"/>
          </a:p>
        </p:txBody>
      </p:sp>
    </p:spTree>
    <p:extLst>
      <p:ext uri="{BB962C8B-B14F-4D97-AF65-F5344CB8AC3E}">
        <p14:creationId xmlns:p14="http://schemas.microsoft.com/office/powerpoint/2010/main" val="3479540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9850" y="6270869"/>
            <a:ext cx="4974247" cy="369332"/>
          </a:xfrm>
          <a:prstGeom prst="rect">
            <a:avLst/>
          </a:prstGeom>
        </p:spPr>
        <p:txBody>
          <a:bodyPr wrap="none">
            <a:spAutoFit/>
          </a:bodyPr>
          <a:lstStyle/>
          <a:p>
            <a:r>
              <a:rPr lang="ru-RU" dirty="0" smtClean="0">
                <a:hlinkClick r:id="rId2"/>
              </a:rPr>
              <a:t>https://www.youtube.com/watch?v=rDdcw_p3eJg</a:t>
            </a:r>
            <a:r>
              <a:rPr lang="ru-RU" dirty="0" smtClean="0"/>
              <a:t> </a:t>
            </a:r>
            <a:endParaRPr lang="ru-RU" dirty="0"/>
          </a:p>
        </p:txBody>
      </p:sp>
      <p:sp>
        <p:nvSpPr>
          <p:cNvPr id="4" name="Прямоугольник 3"/>
          <p:cNvSpPr/>
          <p:nvPr/>
        </p:nvSpPr>
        <p:spPr>
          <a:xfrm>
            <a:off x="7238593" y="6270869"/>
            <a:ext cx="4953407" cy="369332"/>
          </a:xfrm>
          <a:prstGeom prst="rect">
            <a:avLst/>
          </a:prstGeom>
        </p:spPr>
        <p:txBody>
          <a:bodyPr wrap="none">
            <a:spAutoFit/>
          </a:bodyPr>
          <a:lstStyle/>
          <a:p>
            <a:r>
              <a:rPr lang="ru-RU" dirty="0" smtClean="0">
                <a:hlinkClick r:id="rId3"/>
              </a:rPr>
              <a:t>https://www.youtube.com/watch?v=AXPn1jPHHgI</a:t>
            </a:r>
            <a:r>
              <a:rPr lang="ru-RU" dirty="0" smtClean="0"/>
              <a:t> </a:t>
            </a:r>
            <a:endParaRPr lang="ru-RU" dirty="0"/>
          </a:p>
        </p:txBody>
      </p:sp>
      <p:pic>
        <p:nvPicPr>
          <p:cNvPr id="12290" name="Picture 2" descr="http://www.2do2go.ru/uploads/full/f0090aedc0e8bb7057441a716f7c64fe_w960_h20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74" y="0"/>
            <a:ext cx="4944458" cy="689768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087932" y="1837110"/>
            <a:ext cx="4520484" cy="1446550"/>
          </a:xfrm>
          <a:prstGeom prst="rect">
            <a:avLst/>
          </a:prstGeom>
          <a:solidFill>
            <a:schemeClr val="bg1">
              <a:alpha val="43922"/>
            </a:schemeClr>
          </a:solidFill>
        </p:spPr>
        <p:txBody>
          <a:bodyPr wrap="square">
            <a:spAutoFit/>
          </a:bodyPr>
          <a:lstStyle/>
          <a:p>
            <a:r>
              <a:rPr lang="ru-RU" sz="4400" dirty="0" smtClean="0"/>
              <a:t>П.И. Чайковский 1840-1893</a:t>
            </a:r>
            <a:endParaRPr lang="ru-RU" sz="4400" dirty="0"/>
          </a:p>
        </p:txBody>
      </p:sp>
    </p:spTree>
    <p:extLst>
      <p:ext uri="{BB962C8B-B14F-4D97-AF65-F5344CB8AC3E}">
        <p14:creationId xmlns:p14="http://schemas.microsoft.com/office/powerpoint/2010/main" val="220106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18147" y="0"/>
            <a:ext cx="10611853" cy="5197642"/>
          </a:xfrm>
          <a:prstGeom prst="rect">
            <a:avLst/>
          </a:prstGeom>
          <a:solidFill>
            <a:srgbClr val="FFFFFF">
              <a:alpha val="27843"/>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err="1" smtClean="0"/>
              <a:t>Адрианопольский</a:t>
            </a:r>
            <a:r>
              <a:rPr lang="ru-RU" b="1" dirty="0" smtClean="0"/>
              <a:t> мирный договор </a:t>
            </a:r>
            <a:r>
              <a:rPr lang="ru-RU" dirty="0" smtClean="0"/>
              <a:t>1829 г.</a:t>
            </a:r>
          </a:p>
          <a:p>
            <a:endParaRPr lang="ru-RU" dirty="0" smtClean="0"/>
          </a:p>
          <a:p>
            <a:r>
              <a:rPr lang="ru-RU" dirty="0" smtClean="0"/>
              <a:t>Обе </a:t>
            </a:r>
            <a:r>
              <a:rPr lang="ru-RU" dirty="0"/>
              <a:t>стороны пошли на взаимные уступки: Россия отказалась от предложенной ей турецкой стороной части Молдавии и </a:t>
            </a:r>
            <a:r>
              <a:rPr lang="ru-RU" dirty="0" smtClean="0"/>
              <a:t>Валахии; </a:t>
            </a:r>
            <a:r>
              <a:rPr lang="ru-RU" dirty="0"/>
              <a:t>Османская империя согласилась предоставить широкую автономию </a:t>
            </a:r>
            <a:r>
              <a:rPr lang="ru-RU" dirty="0" smtClean="0"/>
              <a:t>Греции, в результате чего Греция получила независимость в 1830 г.</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341" y="5423854"/>
            <a:ext cx="1914659" cy="1434146"/>
          </a:xfrm>
          <a:prstGeom prst="rect">
            <a:avLst/>
          </a:prstGeom>
        </p:spPr>
      </p:pic>
    </p:spTree>
    <p:extLst>
      <p:ext uri="{BB962C8B-B14F-4D97-AF65-F5344CB8AC3E}">
        <p14:creationId xmlns:p14="http://schemas.microsoft.com/office/powerpoint/2010/main" val="393210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atv.odessa.ua/img/25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 y="0"/>
            <a:ext cx="121883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7577" y="5411450"/>
            <a:ext cx="2472744" cy="769441"/>
          </a:xfrm>
          <a:prstGeom prst="rect">
            <a:avLst/>
          </a:prstGeom>
          <a:solidFill>
            <a:schemeClr val="bg1">
              <a:alpha val="43922"/>
            </a:schemeClr>
          </a:solidFill>
        </p:spPr>
        <p:txBody>
          <a:bodyPr wrap="square">
            <a:spAutoFit/>
          </a:bodyPr>
          <a:lstStyle/>
          <a:p>
            <a:pPr algn="ctr"/>
            <a:r>
              <a:rPr lang="ru-RU" sz="4400" dirty="0" smtClean="0"/>
              <a:t>кулич</a:t>
            </a:r>
            <a:endParaRPr lang="ru-RU" sz="4400" dirty="0"/>
          </a:p>
        </p:txBody>
      </p:sp>
    </p:spTree>
    <p:extLst>
      <p:ext uri="{BB962C8B-B14F-4D97-AF65-F5344CB8AC3E}">
        <p14:creationId xmlns:p14="http://schemas.microsoft.com/office/powerpoint/2010/main" val="1220902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olidaydays.ru/wp-content/uploads/2014/03/%D0%BF%D0%B0%D1%81%D1%85%D0%B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773" y="0"/>
            <a:ext cx="9083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215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12.nnm.ru/a/9/5/8/8/da59f010d3a94c8f668d05719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91350" cy="4657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povar.ru/uploads/56/b5/49/e5/pashalnie_krashenie_yaica-52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gala-tour.net.ua/img/tour_ea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849" y="4057650"/>
            <a:ext cx="5500151" cy="32519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69701" y="5875089"/>
            <a:ext cx="4262908" cy="769441"/>
          </a:xfrm>
          <a:prstGeom prst="rect">
            <a:avLst/>
          </a:prstGeom>
          <a:solidFill>
            <a:schemeClr val="bg1">
              <a:alpha val="43922"/>
            </a:schemeClr>
          </a:solidFill>
        </p:spPr>
        <p:txBody>
          <a:bodyPr wrap="square">
            <a:spAutoFit/>
          </a:bodyPr>
          <a:lstStyle/>
          <a:p>
            <a:r>
              <a:rPr lang="ru-RU" sz="4400" dirty="0" smtClean="0"/>
              <a:t>Крашеные яйца</a:t>
            </a:r>
            <a:endParaRPr lang="ru-RU" sz="4400" dirty="0"/>
          </a:p>
        </p:txBody>
      </p:sp>
    </p:spTree>
    <p:extLst>
      <p:ext uri="{BB962C8B-B14F-4D97-AF65-F5344CB8AC3E}">
        <p14:creationId xmlns:p14="http://schemas.microsoft.com/office/powerpoint/2010/main" val="675829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i.ytimg.com/vi/m1xrfQek6p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8830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51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fotki.yandex.ru/get/6111/125705038.d/0_7b5e1_143bcaa4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55" y="1304634"/>
            <a:ext cx="5487544" cy="455525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7881" y="5859887"/>
            <a:ext cx="4520484" cy="769441"/>
          </a:xfrm>
          <a:prstGeom prst="rect">
            <a:avLst/>
          </a:prstGeom>
          <a:solidFill>
            <a:schemeClr val="bg1">
              <a:alpha val="43922"/>
            </a:schemeClr>
          </a:solidFill>
        </p:spPr>
        <p:txBody>
          <a:bodyPr wrap="square">
            <a:spAutoFit/>
          </a:bodyPr>
          <a:lstStyle/>
          <a:p>
            <a:r>
              <a:rPr lang="ru-RU" sz="4400" dirty="0" smtClean="0"/>
              <a:t>К. Фаберже</a:t>
            </a:r>
            <a:endParaRPr lang="ru-RU" sz="4400" dirty="0"/>
          </a:p>
        </p:txBody>
      </p:sp>
    </p:spTree>
    <p:extLst>
      <p:ext uri="{BB962C8B-B14F-4D97-AF65-F5344CB8AC3E}">
        <p14:creationId xmlns:p14="http://schemas.microsoft.com/office/powerpoint/2010/main" val="317312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600" dirty="0"/>
              <a:t>«Курочка» снаружи покрыта белой, имитирующей скорлупу, эмалью, а внутри, в «желтке» из </a:t>
            </a:r>
            <a:r>
              <a:rPr lang="ru-RU" sz="3600" dirty="0" smtClean="0"/>
              <a:t>золота</a:t>
            </a:r>
            <a:r>
              <a:rPr lang="ru-RU" sz="3600" dirty="0"/>
              <a:t>, — изготовленная из цветного золота курочка. Внутри курочки, в свою очередь, спрятаны небольшая копия императорской короны из золота с бриллиантами и цепочка с рубиновым кулоном</a:t>
            </a:r>
          </a:p>
        </p:txBody>
      </p:sp>
    </p:spTree>
    <p:extLst>
      <p:ext uri="{BB962C8B-B14F-4D97-AF65-F5344CB8AC3E}">
        <p14:creationId xmlns:p14="http://schemas.microsoft.com/office/powerpoint/2010/main" val="3491563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op-voprosov.ru/sites/default/files/articles_inner/2_650x6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188" y="-1"/>
            <a:ext cx="7275535" cy="68837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881870" y="1888626"/>
            <a:ext cx="4520484" cy="1446550"/>
          </a:xfrm>
          <a:prstGeom prst="rect">
            <a:avLst/>
          </a:prstGeom>
          <a:solidFill>
            <a:schemeClr val="bg1">
              <a:alpha val="43922"/>
            </a:schemeClr>
          </a:solidFill>
        </p:spPr>
        <p:txBody>
          <a:bodyPr wrap="square">
            <a:spAutoFit/>
          </a:bodyPr>
          <a:lstStyle/>
          <a:p>
            <a:r>
              <a:rPr lang="ru-RU" sz="4400" dirty="0" smtClean="0"/>
              <a:t>«Транссибирская магистраль»</a:t>
            </a:r>
            <a:endParaRPr lang="ru-RU" sz="4400" dirty="0"/>
          </a:p>
        </p:txBody>
      </p:sp>
    </p:spTree>
    <p:extLst>
      <p:ext uri="{BB962C8B-B14F-4D97-AF65-F5344CB8AC3E}">
        <p14:creationId xmlns:p14="http://schemas.microsoft.com/office/powerpoint/2010/main" val="1903261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p;Pcy;&amp;acy;&amp;scy;&amp;khcy;&amp;acy;&amp;lcy;&amp;softcy;&amp;ncy;&amp;ocy;&amp;iecy; &amp;yacy;&amp;jcy;&amp;tscy;&amp;ocy; &amp;Fcy;&amp;acy;&amp;bcy;&amp;iecy;&amp;rcy;&amp;zhcy;&amp;iecy; &amp;scy; &amp;mcy;&amp;ocy;&amp;dcy;&amp;iecy;&amp;lcy;&amp;softcy;&amp;yucy; &amp;scy;&amp;icy;&amp;bcy;&amp;icy;&amp;rcy;&amp;scy;&amp;kcy;&amp;ocy;&amp;gcy;&amp;ocy; &amp;pcy;&amp;ocy;&amp;iecy;&amp;zcy;&amp;d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26" y="1"/>
            <a:ext cx="5600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84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5955" y="1355108"/>
            <a:ext cx="10515600" cy="4351338"/>
          </a:xfrm>
        </p:spPr>
        <p:txBody>
          <a:bodyPr>
            <a:normAutofit/>
          </a:bodyPr>
          <a:lstStyle/>
          <a:p>
            <a:r>
              <a:rPr lang="ru-RU" sz="3600" dirty="0"/>
              <a:t>У поезда алмазные фары и рубиновые задние </a:t>
            </a:r>
            <a:r>
              <a:rPr lang="ru-RU" sz="3600" dirty="0" smtClean="0"/>
              <a:t>фонари. </a:t>
            </a:r>
            <a:r>
              <a:rPr lang="ru-RU" sz="3600" dirty="0"/>
              <a:t>Поезд имеет паровоз и пять вагонов, на которых </a:t>
            </a:r>
            <a:r>
              <a:rPr lang="ru-RU" sz="3600" dirty="0" smtClean="0"/>
              <a:t>надписи: </a:t>
            </a:r>
            <a:r>
              <a:rPr lang="ru-RU" sz="3600" dirty="0"/>
              <a:t>«для дам», «для курящих», «для некурящих», «церковь». Также указано количество мест </a:t>
            </a:r>
            <a:r>
              <a:rPr lang="ru-RU" sz="3600" dirty="0" smtClean="0"/>
              <a:t>(18 </a:t>
            </a:r>
            <a:r>
              <a:rPr lang="ru-RU" sz="3600" dirty="0"/>
              <a:t>и </a:t>
            </a:r>
            <a:r>
              <a:rPr lang="ru-RU" sz="3600" dirty="0" smtClean="0"/>
              <a:t>24). </a:t>
            </a:r>
            <a:r>
              <a:rPr lang="ru-RU" sz="3600" dirty="0"/>
              <a:t>С помощью золотого ключа поезд можно привести в </a:t>
            </a:r>
            <a:r>
              <a:rPr lang="ru-RU" sz="3600" dirty="0" smtClean="0"/>
              <a:t>движение, он может проехать 1 метр.</a:t>
            </a:r>
            <a:endParaRPr lang="ru-RU" sz="3600" dirty="0"/>
          </a:p>
        </p:txBody>
      </p:sp>
    </p:spTree>
    <p:extLst>
      <p:ext uri="{BB962C8B-B14F-4D97-AF65-F5344CB8AC3E}">
        <p14:creationId xmlns:p14="http://schemas.microsoft.com/office/powerpoint/2010/main" val="665579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mp;YAcy;&amp;jcy;&amp;tscy;&amp;oc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580" y="-11839"/>
            <a:ext cx="5142114" cy="690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17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929" y="0"/>
            <a:ext cx="9019657" cy="6858000"/>
          </a:xfrm>
          <a:prstGeom prst="rect">
            <a:avLst/>
          </a:prstGeom>
        </p:spPr>
      </p:pic>
      <p:sp>
        <p:nvSpPr>
          <p:cNvPr id="4" name="Заголовок 1"/>
          <p:cNvSpPr txBox="1">
            <a:spLocks/>
          </p:cNvSpPr>
          <p:nvPr/>
        </p:nvSpPr>
        <p:spPr>
          <a:xfrm>
            <a:off x="0" y="6112042"/>
            <a:ext cx="8686800" cy="745958"/>
          </a:xfrm>
          <a:prstGeom prst="rect">
            <a:avLst/>
          </a:prstGeom>
          <a:solidFill>
            <a:srgbClr val="FFFFFF">
              <a:alpha val="27843"/>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t>Московские Триумфальные ворота </a:t>
            </a:r>
            <a:endParaRPr lang="ru-RU" dirty="0"/>
          </a:p>
        </p:txBody>
      </p:sp>
    </p:spTree>
    <p:extLst>
      <p:ext uri="{BB962C8B-B14F-4D97-AF65-F5344CB8AC3E}">
        <p14:creationId xmlns:p14="http://schemas.microsoft.com/office/powerpoint/2010/main" val="1767196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sz="4000" dirty="0"/>
              <a:t>Через окна, прорезанные в яйце, можно увидеть интерьер Успенского собора московского Кремля</a:t>
            </a:r>
            <a:r>
              <a:rPr lang="ru-RU" sz="4000" dirty="0" smtClean="0"/>
              <a:t>. </a:t>
            </a:r>
            <a:r>
              <a:rPr lang="ru-RU" sz="4000" dirty="0"/>
              <a:t>Внутри </a:t>
            </a:r>
            <a:r>
              <a:rPr lang="ru-RU" sz="4000" dirty="0" smtClean="0"/>
              <a:t>яйца вставлены заводные часы. В яйце есть золотая музыкальная шкатулка, </a:t>
            </a:r>
            <a:r>
              <a:rPr lang="ru-RU" sz="4000" dirty="0"/>
              <a:t>которая заводится ключом и потом наигрывает </a:t>
            </a:r>
            <a:r>
              <a:rPr lang="ru-RU" sz="4000" dirty="0" smtClean="0"/>
              <a:t>мелодии. </a:t>
            </a:r>
            <a:r>
              <a:rPr lang="ru-RU" sz="4000" dirty="0"/>
              <a:t>Одной из мелодий является Херувимская песнь, которая очень нравилась Николаю </a:t>
            </a:r>
            <a:r>
              <a:rPr lang="ru-RU" sz="4000" dirty="0" smtClean="0"/>
              <a:t>II.</a:t>
            </a:r>
            <a:endParaRPr lang="ru-RU" sz="4000" dirty="0"/>
          </a:p>
        </p:txBody>
      </p:sp>
    </p:spTree>
    <p:extLst>
      <p:ext uri="{BB962C8B-B14F-4D97-AF65-F5344CB8AC3E}">
        <p14:creationId xmlns:p14="http://schemas.microsoft.com/office/powerpoint/2010/main" val="3603726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fotki.yandex.ru/get/6111/125705038.e/0_7b5f2_35c8e1c0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042" y="-128790"/>
            <a:ext cx="5742949" cy="72433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250805" y="2239522"/>
            <a:ext cx="4520484" cy="769441"/>
          </a:xfrm>
          <a:prstGeom prst="rect">
            <a:avLst/>
          </a:prstGeom>
          <a:solidFill>
            <a:schemeClr val="bg1">
              <a:alpha val="43922"/>
            </a:schemeClr>
          </a:solidFill>
        </p:spPr>
        <p:txBody>
          <a:bodyPr wrap="square">
            <a:spAutoFit/>
          </a:bodyPr>
          <a:lstStyle/>
          <a:p>
            <a:r>
              <a:rPr lang="ru-RU" sz="4400" dirty="0" smtClean="0"/>
              <a:t>«Одуванчик»</a:t>
            </a:r>
            <a:endParaRPr lang="ru-RU" sz="4400" dirty="0"/>
          </a:p>
        </p:txBody>
      </p:sp>
    </p:spTree>
    <p:extLst>
      <p:ext uri="{BB962C8B-B14F-4D97-AF65-F5344CB8AC3E}">
        <p14:creationId xmlns:p14="http://schemas.microsoft.com/office/powerpoint/2010/main" val="314204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2138" y="1060584"/>
            <a:ext cx="10515600" cy="1325563"/>
          </a:xfrm>
        </p:spPr>
        <p:txBody>
          <a:bodyPr/>
          <a:lstStyle/>
          <a:p>
            <a:pPr algn="ctr"/>
            <a:r>
              <a:rPr lang="ru-RU" dirty="0" smtClean="0"/>
              <a:t>СПАСИБО ЗА ВНИМАНИЕ!</a:t>
            </a:r>
            <a:endParaRPr lang="ru-RU" dirty="0"/>
          </a:p>
        </p:txBody>
      </p:sp>
      <p:pic>
        <p:nvPicPr>
          <p:cNvPr id="24578" name="Picture 2" descr="https://upload.wikimedia.org/wikipedia/commons/thumb/2/2d/House_of_Faberg%C3%A9_-_Rose_Trellis_Egg_-_Walters_44501.jpg/800px-House_of_Faberg%C3%A9_-_Rose_Trellis_Egg_-_Walters_44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240" y="2678805"/>
            <a:ext cx="2404056" cy="305877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58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dmiral Faddey Faddeyevich Bellingshau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983" y="346651"/>
            <a:ext cx="4276725" cy="60483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0/0c/Lazarevpetrovich.jpg/800px-Lazarevpetrov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1" y="287509"/>
            <a:ext cx="5137641" cy="61666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8911" y="5657671"/>
            <a:ext cx="12192000" cy="1200329"/>
          </a:xfrm>
          <a:prstGeom prst="rect">
            <a:avLst/>
          </a:prstGeom>
          <a:solidFill>
            <a:schemeClr val="bg1">
              <a:alpha val="43922"/>
            </a:schemeClr>
          </a:solidFill>
        </p:spPr>
        <p:txBody>
          <a:bodyPr wrap="square">
            <a:spAutoFit/>
          </a:bodyPr>
          <a:lstStyle/>
          <a:p>
            <a:r>
              <a:rPr lang="ru-RU" sz="3600" dirty="0"/>
              <a:t>Открытие </a:t>
            </a:r>
            <a:r>
              <a:rPr lang="ru-RU" sz="3600" dirty="0" smtClean="0"/>
              <a:t>Антарктиды. </a:t>
            </a:r>
          </a:p>
          <a:p>
            <a:r>
              <a:rPr lang="ru-RU" sz="3600" dirty="0" smtClean="0"/>
              <a:t>Экспедиция </a:t>
            </a:r>
            <a:r>
              <a:rPr lang="ru-RU" sz="3600" dirty="0" err="1" smtClean="0"/>
              <a:t>Беллингсгаузена</a:t>
            </a:r>
            <a:r>
              <a:rPr lang="ru-RU" sz="3600" dirty="0" smtClean="0"/>
              <a:t> и Лазарева, 28 января 1820 г.</a:t>
            </a:r>
            <a:endParaRPr lang="ru-RU" sz="3600" dirty="0"/>
          </a:p>
        </p:txBody>
      </p:sp>
    </p:spTree>
    <p:extLst>
      <p:ext uri="{BB962C8B-B14F-4D97-AF65-F5344CB8AC3E}">
        <p14:creationId xmlns:p14="http://schemas.microsoft.com/office/powerpoint/2010/main" val="414998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482" y="0"/>
            <a:ext cx="5553036" cy="6858000"/>
          </a:xfrm>
          <a:prstGeom prst="rect">
            <a:avLst/>
          </a:prstGeom>
        </p:spPr>
      </p:pic>
    </p:spTree>
    <p:extLst>
      <p:ext uri="{BB962C8B-B14F-4D97-AF65-F5344CB8AC3E}">
        <p14:creationId xmlns:p14="http://schemas.microsoft.com/office/powerpoint/2010/main" val="102819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660" y="0"/>
            <a:ext cx="4992679" cy="6858000"/>
          </a:xfrm>
          <a:prstGeom prst="rect">
            <a:avLst/>
          </a:prstGeom>
        </p:spPr>
      </p:pic>
    </p:spTree>
    <p:extLst>
      <p:ext uri="{BB962C8B-B14F-4D97-AF65-F5344CB8AC3E}">
        <p14:creationId xmlns:p14="http://schemas.microsoft.com/office/powerpoint/2010/main" val="209019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thumb/5/5d/LineOnHyper.svg/220px-LineOnHyp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29" y="679024"/>
            <a:ext cx="4760031" cy="43273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Lobachevsky 03 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38" y="1"/>
            <a:ext cx="4824658" cy="68658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57129" y="5657671"/>
            <a:ext cx="5173015" cy="1200329"/>
          </a:xfrm>
          <a:prstGeom prst="rect">
            <a:avLst/>
          </a:prstGeom>
          <a:solidFill>
            <a:schemeClr val="bg1">
              <a:alpha val="43922"/>
            </a:schemeClr>
          </a:solidFill>
        </p:spPr>
        <p:txBody>
          <a:bodyPr wrap="square">
            <a:spAutoFit/>
          </a:bodyPr>
          <a:lstStyle/>
          <a:p>
            <a:r>
              <a:rPr lang="ru-RU" sz="3600" dirty="0"/>
              <a:t>Н</a:t>
            </a:r>
            <a:r>
              <a:rPr lang="ru-RU" sz="3600" dirty="0" smtClean="0"/>
              <a:t>.И. Лобачевский, </a:t>
            </a:r>
            <a:r>
              <a:rPr lang="ru-RU" sz="3600" dirty="0"/>
              <a:t>нелинейная геометрия</a:t>
            </a:r>
          </a:p>
        </p:txBody>
      </p:sp>
    </p:spTree>
    <p:extLst>
      <p:ext uri="{BB962C8B-B14F-4D97-AF65-F5344CB8AC3E}">
        <p14:creationId xmlns:p14="http://schemas.microsoft.com/office/powerpoint/2010/main" val="54822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d/d5/Walentin_Alexandrowitsch_Serow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44" y="0"/>
            <a:ext cx="7043715" cy="68716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937161" y="6100017"/>
            <a:ext cx="6078827" cy="769441"/>
          </a:xfrm>
          <a:prstGeom prst="rect">
            <a:avLst/>
          </a:prstGeom>
          <a:solidFill>
            <a:schemeClr val="bg1">
              <a:alpha val="43922"/>
            </a:schemeClr>
          </a:solidFill>
        </p:spPr>
        <p:txBody>
          <a:bodyPr wrap="square">
            <a:spAutoFit/>
          </a:bodyPr>
          <a:lstStyle/>
          <a:p>
            <a:r>
              <a:rPr lang="ru-RU" sz="4400" dirty="0" smtClean="0"/>
              <a:t>И.И. Левитан 1860-1890</a:t>
            </a:r>
            <a:endParaRPr lang="ru-RU" sz="4400" dirty="0"/>
          </a:p>
        </p:txBody>
      </p:sp>
    </p:spTree>
    <p:extLst>
      <p:ext uri="{BB962C8B-B14F-4D97-AF65-F5344CB8AC3E}">
        <p14:creationId xmlns:p14="http://schemas.microsoft.com/office/powerpoint/2010/main" val="2884965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353</Words>
  <Application>Microsoft Office PowerPoint</Application>
  <PresentationFormat>Широкоэкранный</PresentationFormat>
  <Paragraphs>50</Paragraphs>
  <Slides>42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42</vt:i4>
      </vt:variant>
    </vt:vector>
  </HeadingPairs>
  <TitlesOfParts>
    <vt:vector size="46" baseType="lpstr">
      <vt:lpstr>Arial</vt:lpstr>
      <vt:lpstr>Calibri</vt:lpstr>
      <vt:lpstr>Calibri Light</vt:lpstr>
      <vt:lpstr>Тема Office</vt:lpstr>
      <vt:lpstr>РУССКАЯ КУЛЬТУРА</vt:lpstr>
      <vt:lpstr>И. Айвазовский. «Наваринское сражение» 1827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Дума за думой, волна за волной – Два проявленья стихии одной: В сердце ли тесном, в безбрежном ли море, Здесь – в заключении, там – на просторе, – Тот же всё вечный прибой и отбой, Тот же всё призрак тревожно-пустой.       14 июля 1851  </vt:lpstr>
      <vt:lpstr>Thoughts and the smooth ebb and flow of the tides  are simply one element having two sides.  In the cramped heart, in the breadth of the ocean,  in here they are captives, out there in free motion...  Always the same flow and ebb of the seas,  always that spectre of empty unease...                                                                               (F. Jude)</vt:lpstr>
      <vt:lpstr>Умом Россию не понять, Аршином общим не измерить: У ней особенная стать – В Россию можно только верить.       28 ноября 1866</vt:lpstr>
      <vt:lpstr>            SILENTIUM!   Молчи, скрывайся и таи И чувства и мечты свои – Пускай в душевной глубине Встают и заходят оне Безмолвно, как звезды в ночи, – Любуйся ими – и молчи. </vt:lpstr>
      <vt:lpstr>Как сердцу высказать себя? Другому как понять тебя? Поймёт ли он, чем ты живешь? Мысль изреченная есть ложь. Взрывая, возмутишь ключи, – Питайся ими – и молчи. </vt:lpstr>
      <vt:lpstr>Лишь жить в себе самом умей – Есть целый мир в душе твоей Таинственно-волшебных дум; Их оглушит наружный шум, Дневные разгонят лучи, – Внимай их пенью – и молчи!..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КУЛЬТУРА</dc:title>
  <dc:creator>Vlad</dc:creator>
  <cp:lastModifiedBy>Vlad</cp:lastModifiedBy>
  <cp:revision>25</cp:revision>
  <dcterms:created xsi:type="dcterms:W3CDTF">2016-04-24T21:37:18Z</dcterms:created>
  <dcterms:modified xsi:type="dcterms:W3CDTF">2019-05-08T05:59:51Z</dcterms:modified>
</cp:coreProperties>
</file>