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12192000" cy="6858000"/>
  <p:embeddedFontLst>
    <p:embeddedFont>
      <p:font typeface="Arial Black" panose="020B0A04020102020204" pitchFamily="34" charset="0"/>
      <p:bold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4B54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4B54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4B54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2145" y="434720"/>
            <a:ext cx="8347709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4B54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0216" y="2015108"/>
            <a:ext cx="975233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jpg"/><Relationship Id="rId2" Type="http://schemas.openxmlformats.org/officeDocument/2006/relationships/image" Target="../media/image33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jpg"/><Relationship Id="rId2" Type="http://schemas.openxmlformats.org/officeDocument/2006/relationships/image" Target="../media/image33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2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9.jpg"/><Relationship Id="rId5" Type="http://schemas.openxmlformats.org/officeDocument/2006/relationships/image" Target="../media/image348.jpg"/><Relationship Id="rId4" Type="http://schemas.openxmlformats.org/officeDocument/2006/relationships/image" Target="../media/image34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49" Type="http://schemas.openxmlformats.org/officeDocument/2006/relationships/image" Target="../media/image57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7.png"/><Relationship Id="rId2" Type="http://schemas.openxmlformats.org/officeDocument/2006/relationships/image" Target="../media/image3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jpg"/><Relationship Id="rId5" Type="http://schemas.openxmlformats.org/officeDocument/2006/relationships/image" Target="../media/image359.png"/><Relationship Id="rId4" Type="http://schemas.openxmlformats.org/officeDocument/2006/relationships/image" Target="../media/image3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6.png"/><Relationship Id="rId21" Type="http://schemas.openxmlformats.org/officeDocument/2006/relationships/image" Target="../media/image381.png"/><Relationship Id="rId42" Type="http://schemas.openxmlformats.org/officeDocument/2006/relationships/image" Target="../media/image402.png"/><Relationship Id="rId47" Type="http://schemas.openxmlformats.org/officeDocument/2006/relationships/image" Target="../media/image407.png"/><Relationship Id="rId63" Type="http://schemas.openxmlformats.org/officeDocument/2006/relationships/image" Target="../media/image423.png"/><Relationship Id="rId68" Type="http://schemas.openxmlformats.org/officeDocument/2006/relationships/image" Target="../media/image428.png"/><Relationship Id="rId84" Type="http://schemas.openxmlformats.org/officeDocument/2006/relationships/image" Target="../media/image444.png"/><Relationship Id="rId89" Type="http://schemas.openxmlformats.org/officeDocument/2006/relationships/image" Target="../media/image449.png"/><Relationship Id="rId112" Type="http://schemas.openxmlformats.org/officeDocument/2006/relationships/image" Target="../media/image472.png"/><Relationship Id="rId16" Type="http://schemas.openxmlformats.org/officeDocument/2006/relationships/image" Target="../media/image376.png"/><Relationship Id="rId107" Type="http://schemas.openxmlformats.org/officeDocument/2006/relationships/image" Target="../media/image467.png"/><Relationship Id="rId11" Type="http://schemas.openxmlformats.org/officeDocument/2006/relationships/image" Target="../media/image371.png"/><Relationship Id="rId32" Type="http://schemas.openxmlformats.org/officeDocument/2006/relationships/image" Target="../media/image392.png"/><Relationship Id="rId37" Type="http://schemas.openxmlformats.org/officeDocument/2006/relationships/image" Target="../media/image397.png"/><Relationship Id="rId53" Type="http://schemas.openxmlformats.org/officeDocument/2006/relationships/image" Target="../media/image413.png"/><Relationship Id="rId58" Type="http://schemas.openxmlformats.org/officeDocument/2006/relationships/image" Target="../media/image418.png"/><Relationship Id="rId74" Type="http://schemas.openxmlformats.org/officeDocument/2006/relationships/image" Target="../media/image434.png"/><Relationship Id="rId79" Type="http://schemas.openxmlformats.org/officeDocument/2006/relationships/image" Target="../media/image439.png"/><Relationship Id="rId102" Type="http://schemas.openxmlformats.org/officeDocument/2006/relationships/image" Target="../media/image462.png"/><Relationship Id="rId5" Type="http://schemas.openxmlformats.org/officeDocument/2006/relationships/image" Target="../media/image365.png"/><Relationship Id="rId90" Type="http://schemas.openxmlformats.org/officeDocument/2006/relationships/image" Target="../media/image450.png"/><Relationship Id="rId95" Type="http://schemas.openxmlformats.org/officeDocument/2006/relationships/image" Target="../media/image455.png"/><Relationship Id="rId22" Type="http://schemas.openxmlformats.org/officeDocument/2006/relationships/image" Target="../media/image382.png"/><Relationship Id="rId27" Type="http://schemas.openxmlformats.org/officeDocument/2006/relationships/image" Target="../media/image387.png"/><Relationship Id="rId43" Type="http://schemas.openxmlformats.org/officeDocument/2006/relationships/image" Target="../media/image403.png"/><Relationship Id="rId48" Type="http://schemas.openxmlformats.org/officeDocument/2006/relationships/image" Target="../media/image408.png"/><Relationship Id="rId64" Type="http://schemas.openxmlformats.org/officeDocument/2006/relationships/image" Target="../media/image424.png"/><Relationship Id="rId69" Type="http://schemas.openxmlformats.org/officeDocument/2006/relationships/image" Target="../media/image429.png"/><Relationship Id="rId113" Type="http://schemas.openxmlformats.org/officeDocument/2006/relationships/image" Target="../media/image473.png"/><Relationship Id="rId80" Type="http://schemas.openxmlformats.org/officeDocument/2006/relationships/image" Target="../media/image440.png"/><Relationship Id="rId85" Type="http://schemas.openxmlformats.org/officeDocument/2006/relationships/image" Target="../media/image445.png"/><Relationship Id="rId12" Type="http://schemas.openxmlformats.org/officeDocument/2006/relationships/image" Target="../media/image372.png"/><Relationship Id="rId17" Type="http://schemas.openxmlformats.org/officeDocument/2006/relationships/image" Target="../media/image377.png"/><Relationship Id="rId33" Type="http://schemas.openxmlformats.org/officeDocument/2006/relationships/image" Target="../media/image393.png"/><Relationship Id="rId38" Type="http://schemas.openxmlformats.org/officeDocument/2006/relationships/image" Target="../media/image398.png"/><Relationship Id="rId59" Type="http://schemas.openxmlformats.org/officeDocument/2006/relationships/image" Target="../media/image419.png"/><Relationship Id="rId103" Type="http://schemas.openxmlformats.org/officeDocument/2006/relationships/image" Target="../media/image463.png"/><Relationship Id="rId108" Type="http://schemas.openxmlformats.org/officeDocument/2006/relationships/image" Target="../media/image468.png"/><Relationship Id="rId54" Type="http://schemas.openxmlformats.org/officeDocument/2006/relationships/image" Target="../media/image414.png"/><Relationship Id="rId70" Type="http://schemas.openxmlformats.org/officeDocument/2006/relationships/image" Target="../media/image430.png"/><Relationship Id="rId75" Type="http://schemas.openxmlformats.org/officeDocument/2006/relationships/image" Target="../media/image435.png"/><Relationship Id="rId91" Type="http://schemas.openxmlformats.org/officeDocument/2006/relationships/image" Target="../media/image451.png"/><Relationship Id="rId96" Type="http://schemas.openxmlformats.org/officeDocument/2006/relationships/image" Target="../media/image4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5" Type="http://schemas.openxmlformats.org/officeDocument/2006/relationships/image" Target="../media/image375.png"/><Relationship Id="rId23" Type="http://schemas.openxmlformats.org/officeDocument/2006/relationships/image" Target="../media/image383.png"/><Relationship Id="rId28" Type="http://schemas.openxmlformats.org/officeDocument/2006/relationships/image" Target="../media/image388.png"/><Relationship Id="rId36" Type="http://schemas.openxmlformats.org/officeDocument/2006/relationships/image" Target="../media/image396.png"/><Relationship Id="rId49" Type="http://schemas.openxmlformats.org/officeDocument/2006/relationships/image" Target="../media/image409.png"/><Relationship Id="rId57" Type="http://schemas.openxmlformats.org/officeDocument/2006/relationships/image" Target="../media/image417.png"/><Relationship Id="rId106" Type="http://schemas.openxmlformats.org/officeDocument/2006/relationships/image" Target="../media/image466.png"/><Relationship Id="rId114" Type="http://schemas.openxmlformats.org/officeDocument/2006/relationships/image" Target="../media/image474.jpg"/><Relationship Id="rId10" Type="http://schemas.openxmlformats.org/officeDocument/2006/relationships/image" Target="../media/image370.png"/><Relationship Id="rId31" Type="http://schemas.openxmlformats.org/officeDocument/2006/relationships/image" Target="../media/image391.png"/><Relationship Id="rId44" Type="http://schemas.openxmlformats.org/officeDocument/2006/relationships/image" Target="../media/image404.png"/><Relationship Id="rId52" Type="http://schemas.openxmlformats.org/officeDocument/2006/relationships/image" Target="../media/image412.png"/><Relationship Id="rId60" Type="http://schemas.openxmlformats.org/officeDocument/2006/relationships/image" Target="../media/image420.png"/><Relationship Id="rId65" Type="http://schemas.openxmlformats.org/officeDocument/2006/relationships/image" Target="../media/image425.png"/><Relationship Id="rId73" Type="http://schemas.openxmlformats.org/officeDocument/2006/relationships/image" Target="../media/image433.png"/><Relationship Id="rId78" Type="http://schemas.openxmlformats.org/officeDocument/2006/relationships/image" Target="../media/image438.png"/><Relationship Id="rId81" Type="http://schemas.openxmlformats.org/officeDocument/2006/relationships/image" Target="../media/image441.png"/><Relationship Id="rId86" Type="http://schemas.openxmlformats.org/officeDocument/2006/relationships/image" Target="../media/image446.png"/><Relationship Id="rId94" Type="http://schemas.openxmlformats.org/officeDocument/2006/relationships/image" Target="../media/image454.png"/><Relationship Id="rId99" Type="http://schemas.openxmlformats.org/officeDocument/2006/relationships/image" Target="../media/image459.png"/><Relationship Id="rId101" Type="http://schemas.openxmlformats.org/officeDocument/2006/relationships/image" Target="../media/image461.png"/><Relationship Id="rId4" Type="http://schemas.openxmlformats.org/officeDocument/2006/relationships/image" Target="../media/image364.png"/><Relationship Id="rId9" Type="http://schemas.openxmlformats.org/officeDocument/2006/relationships/image" Target="../media/image369.png"/><Relationship Id="rId13" Type="http://schemas.openxmlformats.org/officeDocument/2006/relationships/image" Target="../media/image373.png"/><Relationship Id="rId18" Type="http://schemas.openxmlformats.org/officeDocument/2006/relationships/image" Target="../media/image378.png"/><Relationship Id="rId39" Type="http://schemas.openxmlformats.org/officeDocument/2006/relationships/image" Target="../media/image399.png"/><Relationship Id="rId109" Type="http://schemas.openxmlformats.org/officeDocument/2006/relationships/image" Target="../media/image469.png"/><Relationship Id="rId34" Type="http://schemas.openxmlformats.org/officeDocument/2006/relationships/image" Target="../media/image394.png"/><Relationship Id="rId50" Type="http://schemas.openxmlformats.org/officeDocument/2006/relationships/image" Target="../media/image410.png"/><Relationship Id="rId55" Type="http://schemas.openxmlformats.org/officeDocument/2006/relationships/image" Target="../media/image415.png"/><Relationship Id="rId76" Type="http://schemas.openxmlformats.org/officeDocument/2006/relationships/image" Target="../media/image436.png"/><Relationship Id="rId97" Type="http://schemas.openxmlformats.org/officeDocument/2006/relationships/image" Target="../media/image457.png"/><Relationship Id="rId104" Type="http://schemas.openxmlformats.org/officeDocument/2006/relationships/image" Target="../media/image464.png"/><Relationship Id="rId7" Type="http://schemas.openxmlformats.org/officeDocument/2006/relationships/image" Target="../media/image367.png"/><Relationship Id="rId71" Type="http://schemas.openxmlformats.org/officeDocument/2006/relationships/image" Target="../media/image431.png"/><Relationship Id="rId92" Type="http://schemas.openxmlformats.org/officeDocument/2006/relationships/image" Target="../media/image452.png"/><Relationship Id="rId2" Type="http://schemas.openxmlformats.org/officeDocument/2006/relationships/image" Target="../media/image362.png"/><Relationship Id="rId29" Type="http://schemas.openxmlformats.org/officeDocument/2006/relationships/image" Target="../media/image389.png"/><Relationship Id="rId24" Type="http://schemas.openxmlformats.org/officeDocument/2006/relationships/image" Target="../media/image384.png"/><Relationship Id="rId40" Type="http://schemas.openxmlformats.org/officeDocument/2006/relationships/image" Target="../media/image400.png"/><Relationship Id="rId45" Type="http://schemas.openxmlformats.org/officeDocument/2006/relationships/image" Target="../media/image405.png"/><Relationship Id="rId66" Type="http://schemas.openxmlformats.org/officeDocument/2006/relationships/image" Target="../media/image426.png"/><Relationship Id="rId87" Type="http://schemas.openxmlformats.org/officeDocument/2006/relationships/image" Target="../media/image447.png"/><Relationship Id="rId110" Type="http://schemas.openxmlformats.org/officeDocument/2006/relationships/image" Target="../media/image470.png"/><Relationship Id="rId61" Type="http://schemas.openxmlformats.org/officeDocument/2006/relationships/image" Target="../media/image421.png"/><Relationship Id="rId82" Type="http://schemas.openxmlformats.org/officeDocument/2006/relationships/image" Target="../media/image442.png"/><Relationship Id="rId19" Type="http://schemas.openxmlformats.org/officeDocument/2006/relationships/image" Target="../media/image379.png"/><Relationship Id="rId14" Type="http://schemas.openxmlformats.org/officeDocument/2006/relationships/image" Target="../media/image374.png"/><Relationship Id="rId30" Type="http://schemas.openxmlformats.org/officeDocument/2006/relationships/image" Target="../media/image390.png"/><Relationship Id="rId35" Type="http://schemas.openxmlformats.org/officeDocument/2006/relationships/image" Target="../media/image395.png"/><Relationship Id="rId56" Type="http://schemas.openxmlformats.org/officeDocument/2006/relationships/image" Target="../media/image416.png"/><Relationship Id="rId77" Type="http://schemas.openxmlformats.org/officeDocument/2006/relationships/image" Target="../media/image437.png"/><Relationship Id="rId100" Type="http://schemas.openxmlformats.org/officeDocument/2006/relationships/image" Target="../media/image460.png"/><Relationship Id="rId105" Type="http://schemas.openxmlformats.org/officeDocument/2006/relationships/image" Target="../media/image465.png"/><Relationship Id="rId8" Type="http://schemas.openxmlformats.org/officeDocument/2006/relationships/image" Target="../media/image368.png"/><Relationship Id="rId51" Type="http://schemas.openxmlformats.org/officeDocument/2006/relationships/image" Target="../media/image411.png"/><Relationship Id="rId72" Type="http://schemas.openxmlformats.org/officeDocument/2006/relationships/image" Target="../media/image432.png"/><Relationship Id="rId93" Type="http://schemas.openxmlformats.org/officeDocument/2006/relationships/image" Target="../media/image453.png"/><Relationship Id="rId98" Type="http://schemas.openxmlformats.org/officeDocument/2006/relationships/image" Target="../media/image458.png"/><Relationship Id="rId3" Type="http://schemas.openxmlformats.org/officeDocument/2006/relationships/image" Target="../media/image363.png"/><Relationship Id="rId25" Type="http://schemas.openxmlformats.org/officeDocument/2006/relationships/image" Target="../media/image385.png"/><Relationship Id="rId46" Type="http://schemas.openxmlformats.org/officeDocument/2006/relationships/image" Target="../media/image406.png"/><Relationship Id="rId67" Type="http://schemas.openxmlformats.org/officeDocument/2006/relationships/image" Target="../media/image427.png"/><Relationship Id="rId20" Type="http://schemas.openxmlformats.org/officeDocument/2006/relationships/image" Target="../media/image380.png"/><Relationship Id="rId41" Type="http://schemas.openxmlformats.org/officeDocument/2006/relationships/image" Target="../media/image401.png"/><Relationship Id="rId62" Type="http://schemas.openxmlformats.org/officeDocument/2006/relationships/image" Target="../media/image422.png"/><Relationship Id="rId83" Type="http://schemas.openxmlformats.org/officeDocument/2006/relationships/image" Target="../media/image443.png"/><Relationship Id="rId88" Type="http://schemas.openxmlformats.org/officeDocument/2006/relationships/image" Target="../media/image448.png"/><Relationship Id="rId111" Type="http://schemas.openxmlformats.org/officeDocument/2006/relationships/image" Target="../media/image471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9.png"/><Relationship Id="rId117" Type="http://schemas.openxmlformats.org/officeDocument/2006/relationships/image" Target="../media/image590.png"/><Relationship Id="rId21" Type="http://schemas.openxmlformats.org/officeDocument/2006/relationships/image" Target="../media/image494.png"/><Relationship Id="rId42" Type="http://schemas.openxmlformats.org/officeDocument/2006/relationships/image" Target="../media/image515.png"/><Relationship Id="rId47" Type="http://schemas.openxmlformats.org/officeDocument/2006/relationships/image" Target="../media/image520.png"/><Relationship Id="rId63" Type="http://schemas.openxmlformats.org/officeDocument/2006/relationships/image" Target="../media/image536.png"/><Relationship Id="rId68" Type="http://schemas.openxmlformats.org/officeDocument/2006/relationships/image" Target="../media/image541.png"/><Relationship Id="rId84" Type="http://schemas.openxmlformats.org/officeDocument/2006/relationships/image" Target="../media/image557.png"/><Relationship Id="rId89" Type="http://schemas.openxmlformats.org/officeDocument/2006/relationships/image" Target="../media/image562.png"/><Relationship Id="rId112" Type="http://schemas.openxmlformats.org/officeDocument/2006/relationships/image" Target="../media/image585.png"/><Relationship Id="rId16" Type="http://schemas.openxmlformats.org/officeDocument/2006/relationships/image" Target="../media/image489.png"/><Relationship Id="rId107" Type="http://schemas.openxmlformats.org/officeDocument/2006/relationships/image" Target="../media/image580.png"/><Relationship Id="rId11" Type="http://schemas.openxmlformats.org/officeDocument/2006/relationships/image" Target="../media/image484.png"/><Relationship Id="rId32" Type="http://schemas.openxmlformats.org/officeDocument/2006/relationships/image" Target="../media/image505.png"/><Relationship Id="rId37" Type="http://schemas.openxmlformats.org/officeDocument/2006/relationships/image" Target="../media/image510.png"/><Relationship Id="rId53" Type="http://schemas.openxmlformats.org/officeDocument/2006/relationships/image" Target="../media/image526.png"/><Relationship Id="rId58" Type="http://schemas.openxmlformats.org/officeDocument/2006/relationships/image" Target="../media/image531.png"/><Relationship Id="rId74" Type="http://schemas.openxmlformats.org/officeDocument/2006/relationships/image" Target="../media/image547.png"/><Relationship Id="rId79" Type="http://schemas.openxmlformats.org/officeDocument/2006/relationships/image" Target="../media/image552.png"/><Relationship Id="rId102" Type="http://schemas.openxmlformats.org/officeDocument/2006/relationships/image" Target="../media/image575.png"/><Relationship Id="rId123" Type="http://schemas.openxmlformats.org/officeDocument/2006/relationships/image" Target="../media/image596.png"/><Relationship Id="rId5" Type="http://schemas.openxmlformats.org/officeDocument/2006/relationships/image" Target="../media/image478.png"/><Relationship Id="rId90" Type="http://schemas.openxmlformats.org/officeDocument/2006/relationships/image" Target="../media/image563.png"/><Relationship Id="rId95" Type="http://schemas.openxmlformats.org/officeDocument/2006/relationships/image" Target="../media/image568.png"/><Relationship Id="rId22" Type="http://schemas.openxmlformats.org/officeDocument/2006/relationships/image" Target="../media/image495.png"/><Relationship Id="rId27" Type="http://schemas.openxmlformats.org/officeDocument/2006/relationships/image" Target="../media/image500.png"/><Relationship Id="rId43" Type="http://schemas.openxmlformats.org/officeDocument/2006/relationships/image" Target="../media/image516.png"/><Relationship Id="rId48" Type="http://schemas.openxmlformats.org/officeDocument/2006/relationships/image" Target="../media/image521.png"/><Relationship Id="rId64" Type="http://schemas.openxmlformats.org/officeDocument/2006/relationships/image" Target="../media/image537.png"/><Relationship Id="rId69" Type="http://schemas.openxmlformats.org/officeDocument/2006/relationships/image" Target="../media/image542.png"/><Relationship Id="rId113" Type="http://schemas.openxmlformats.org/officeDocument/2006/relationships/image" Target="../media/image586.png"/><Relationship Id="rId118" Type="http://schemas.openxmlformats.org/officeDocument/2006/relationships/image" Target="../media/image591.png"/><Relationship Id="rId80" Type="http://schemas.openxmlformats.org/officeDocument/2006/relationships/image" Target="../media/image553.png"/><Relationship Id="rId85" Type="http://schemas.openxmlformats.org/officeDocument/2006/relationships/image" Target="../media/image558.png"/><Relationship Id="rId12" Type="http://schemas.openxmlformats.org/officeDocument/2006/relationships/image" Target="../media/image485.png"/><Relationship Id="rId17" Type="http://schemas.openxmlformats.org/officeDocument/2006/relationships/image" Target="../media/image490.png"/><Relationship Id="rId33" Type="http://schemas.openxmlformats.org/officeDocument/2006/relationships/image" Target="../media/image506.png"/><Relationship Id="rId38" Type="http://schemas.openxmlformats.org/officeDocument/2006/relationships/image" Target="../media/image511.png"/><Relationship Id="rId59" Type="http://schemas.openxmlformats.org/officeDocument/2006/relationships/image" Target="../media/image532.png"/><Relationship Id="rId103" Type="http://schemas.openxmlformats.org/officeDocument/2006/relationships/image" Target="../media/image576.png"/><Relationship Id="rId108" Type="http://schemas.openxmlformats.org/officeDocument/2006/relationships/image" Target="../media/image581.png"/><Relationship Id="rId124" Type="http://schemas.openxmlformats.org/officeDocument/2006/relationships/image" Target="../media/image597.png"/><Relationship Id="rId54" Type="http://schemas.openxmlformats.org/officeDocument/2006/relationships/image" Target="../media/image527.png"/><Relationship Id="rId70" Type="http://schemas.openxmlformats.org/officeDocument/2006/relationships/image" Target="../media/image543.png"/><Relationship Id="rId75" Type="http://schemas.openxmlformats.org/officeDocument/2006/relationships/image" Target="../media/image548.png"/><Relationship Id="rId91" Type="http://schemas.openxmlformats.org/officeDocument/2006/relationships/image" Target="../media/image564.png"/><Relationship Id="rId96" Type="http://schemas.openxmlformats.org/officeDocument/2006/relationships/image" Target="../media/image5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9.png"/><Relationship Id="rId23" Type="http://schemas.openxmlformats.org/officeDocument/2006/relationships/image" Target="../media/image496.png"/><Relationship Id="rId28" Type="http://schemas.openxmlformats.org/officeDocument/2006/relationships/image" Target="../media/image501.png"/><Relationship Id="rId49" Type="http://schemas.openxmlformats.org/officeDocument/2006/relationships/image" Target="../media/image522.png"/><Relationship Id="rId114" Type="http://schemas.openxmlformats.org/officeDocument/2006/relationships/image" Target="../media/image587.png"/><Relationship Id="rId119" Type="http://schemas.openxmlformats.org/officeDocument/2006/relationships/image" Target="../media/image592.png"/><Relationship Id="rId44" Type="http://schemas.openxmlformats.org/officeDocument/2006/relationships/image" Target="../media/image517.png"/><Relationship Id="rId60" Type="http://schemas.openxmlformats.org/officeDocument/2006/relationships/image" Target="../media/image533.png"/><Relationship Id="rId65" Type="http://schemas.openxmlformats.org/officeDocument/2006/relationships/image" Target="../media/image538.png"/><Relationship Id="rId81" Type="http://schemas.openxmlformats.org/officeDocument/2006/relationships/image" Target="../media/image554.png"/><Relationship Id="rId86" Type="http://schemas.openxmlformats.org/officeDocument/2006/relationships/image" Target="../media/image559.png"/><Relationship Id="rId13" Type="http://schemas.openxmlformats.org/officeDocument/2006/relationships/image" Target="../media/image486.png"/><Relationship Id="rId18" Type="http://schemas.openxmlformats.org/officeDocument/2006/relationships/image" Target="../media/image491.png"/><Relationship Id="rId39" Type="http://schemas.openxmlformats.org/officeDocument/2006/relationships/image" Target="../media/image512.png"/><Relationship Id="rId109" Type="http://schemas.openxmlformats.org/officeDocument/2006/relationships/image" Target="../media/image582.png"/><Relationship Id="rId34" Type="http://schemas.openxmlformats.org/officeDocument/2006/relationships/image" Target="../media/image507.png"/><Relationship Id="rId50" Type="http://schemas.openxmlformats.org/officeDocument/2006/relationships/image" Target="../media/image523.png"/><Relationship Id="rId55" Type="http://schemas.openxmlformats.org/officeDocument/2006/relationships/image" Target="../media/image528.png"/><Relationship Id="rId76" Type="http://schemas.openxmlformats.org/officeDocument/2006/relationships/image" Target="../media/image549.png"/><Relationship Id="rId97" Type="http://schemas.openxmlformats.org/officeDocument/2006/relationships/image" Target="../media/image570.png"/><Relationship Id="rId104" Type="http://schemas.openxmlformats.org/officeDocument/2006/relationships/image" Target="../media/image577.png"/><Relationship Id="rId120" Type="http://schemas.openxmlformats.org/officeDocument/2006/relationships/image" Target="../media/image593.png"/><Relationship Id="rId125" Type="http://schemas.openxmlformats.org/officeDocument/2006/relationships/image" Target="../media/image598.jpg"/><Relationship Id="rId7" Type="http://schemas.openxmlformats.org/officeDocument/2006/relationships/image" Target="../media/image480.png"/><Relationship Id="rId71" Type="http://schemas.openxmlformats.org/officeDocument/2006/relationships/image" Target="../media/image544.png"/><Relationship Id="rId92" Type="http://schemas.openxmlformats.org/officeDocument/2006/relationships/image" Target="../media/image565.png"/><Relationship Id="rId2" Type="http://schemas.openxmlformats.org/officeDocument/2006/relationships/image" Target="../media/image475.png"/><Relationship Id="rId29" Type="http://schemas.openxmlformats.org/officeDocument/2006/relationships/image" Target="../media/image502.png"/><Relationship Id="rId24" Type="http://schemas.openxmlformats.org/officeDocument/2006/relationships/image" Target="../media/image497.png"/><Relationship Id="rId40" Type="http://schemas.openxmlformats.org/officeDocument/2006/relationships/image" Target="../media/image513.png"/><Relationship Id="rId45" Type="http://schemas.openxmlformats.org/officeDocument/2006/relationships/image" Target="../media/image518.png"/><Relationship Id="rId66" Type="http://schemas.openxmlformats.org/officeDocument/2006/relationships/image" Target="../media/image539.png"/><Relationship Id="rId87" Type="http://schemas.openxmlformats.org/officeDocument/2006/relationships/image" Target="../media/image560.png"/><Relationship Id="rId110" Type="http://schemas.openxmlformats.org/officeDocument/2006/relationships/image" Target="../media/image583.png"/><Relationship Id="rId115" Type="http://schemas.openxmlformats.org/officeDocument/2006/relationships/image" Target="../media/image588.png"/><Relationship Id="rId61" Type="http://schemas.openxmlformats.org/officeDocument/2006/relationships/image" Target="../media/image534.png"/><Relationship Id="rId82" Type="http://schemas.openxmlformats.org/officeDocument/2006/relationships/image" Target="../media/image555.png"/><Relationship Id="rId19" Type="http://schemas.openxmlformats.org/officeDocument/2006/relationships/image" Target="../media/image492.png"/><Relationship Id="rId14" Type="http://schemas.openxmlformats.org/officeDocument/2006/relationships/image" Target="../media/image487.png"/><Relationship Id="rId30" Type="http://schemas.openxmlformats.org/officeDocument/2006/relationships/image" Target="../media/image503.png"/><Relationship Id="rId35" Type="http://schemas.openxmlformats.org/officeDocument/2006/relationships/image" Target="../media/image508.png"/><Relationship Id="rId56" Type="http://schemas.openxmlformats.org/officeDocument/2006/relationships/image" Target="../media/image529.png"/><Relationship Id="rId77" Type="http://schemas.openxmlformats.org/officeDocument/2006/relationships/image" Target="../media/image550.png"/><Relationship Id="rId100" Type="http://schemas.openxmlformats.org/officeDocument/2006/relationships/image" Target="../media/image573.png"/><Relationship Id="rId105" Type="http://schemas.openxmlformats.org/officeDocument/2006/relationships/image" Target="../media/image578.png"/><Relationship Id="rId8" Type="http://schemas.openxmlformats.org/officeDocument/2006/relationships/image" Target="../media/image481.png"/><Relationship Id="rId51" Type="http://schemas.openxmlformats.org/officeDocument/2006/relationships/image" Target="../media/image524.png"/><Relationship Id="rId72" Type="http://schemas.openxmlformats.org/officeDocument/2006/relationships/image" Target="../media/image545.png"/><Relationship Id="rId93" Type="http://schemas.openxmlformats.org/officeDocument/2006/relationships/image" Target="../media/image566.png"/><Relationship Id="rId98" Type="http://schemas.openxmlformats.org/officeDocument/2006/relationships/image" Target="../media/image571.png"/><Relationship Id="rId121" Type="http://schemas.openxmlformats.org/officeDocument/2006/relationships/image" Target="../media/image594.png"/><Relationship Id="rId3" Type="http://schemas.openxmlformats.org/officeDocument/2006/relationships/image" Target="../media/image476.png"/><Relationship Id="rId25" Type="http://schemas.openxmlformats.org/officeDocument/2006/relationships/image" Target="../media/image498.png"/><Relationship Id="rId46" Type="http://schemas.openxmlformats.org/officeDocument/2006/relationships/image" Target="../media/image519.png"/><Relationship Id="rId67" Type="http://schemas.openxmlformats.org/officeDocument/2006/relationships/image" Target="../media/image540.png"/><Relationship Id="rId116" Type="http://schemas.openxmlformats.org/officeDocument/2006/relationships/image" Target="../media/image589.png"/><Relationship Id="rId20" Type="http://schemas.openxmlformats.org/officeDocument/2006/relationships/image" Target="../media/image493.png"/><Relationship Id="rId41" Type="http://schemas.openxmlformats.org/officeDocument/2006/relationships/image" Target="../media/image514.png"/><Relationship Id="rId62" Type="http://schemas.openxmlformats.org/officeDocument/2006/relationships/image" Target="../media/image535.png"/><Relationship Id="rId83" Type="http://schemas.openxmlformats.org/officeDocument/2006/relationships/image" Target="../media/image556.png"/><Relationship Id="rId88" Type="http://schemas.openxmlformats.org/officeDocument/2006/relationships/image" Target="../media/image561.png"/><Relationship Id="rId111" Type="http://schemas.openxmlformats.org/officeDocument/2006/relationships/image" Target="../media/image584.png"/><Relationship Id="rId15" Type="http://schemas.openxmlformats.org/officeDocument/2006/relationships/image" Target="../media/image488.png"/><Relationship Id="rId36" Type="http://schemas.openxmlformats.org/officeDocument/2006/relationships/image" Target="../media/image509.png"/><Relationship Id="rId57" Type="http://schemas.openxmlformats.org/officeDocument/2006/relationships/image" Target="../media/image530.png"/><Relationship Id="rId106" Type="http://schemas.openxmlformats.org/officeDocument/2006/relationships/image" Target="../media/image579.png"/><Relationship Id="rId10" Type="http://schemas.openxmlformats.org/officeDocument/2006/relationships/image" Target="../media/image483.png"/><Relationship Id="rId31" Type="http://schemas.openxmlformats.org/officeDocument/2006/relationships/image" Target="../media/image504.png"/><Relationship Id="rId52" Type="http://schemas.openxmlformats.org/officeDocument/2006/relationships/image" Target="../media/image525.png"/><Relationship Id="rId73" Type="http://schemas.openxmlformats.org/officeDocument/2006/relationships/image" Target="../media/image546.png"/><Relationship Id="rId78" Type="http://schemas.openxmlformats.org/officeDocument/2006/relationships/image" Target="../media/image551.png"/><Relationship Id="rId94" Type="http://schemas.openxmlformats.org/officeDocument/2006/relationships/image" Target="../media/image567.png"/><Relationship Id="rId99" Type="http://schemas.openxmlformats.org/officeDocument/2006/relationships/image" Target="../media/image572.png"/><Relationship Id="rId101" Type="http://schemas.openxmlformats.org/officeDocument/2006/relationships/image" Target="../media/image574.png"/><Relationship Id="rId122" Type="http://schemas.openxmlformats.org/officeDocument/2006/relationships/image" Target="../media/image595.png"/><Relationship Id="rId4" Type="http://schemas.openxmlformats.org/officeDocument/2006/relationships/image" Target="../media/image477.png"/><Relationship Id="rId9" Type="http://schemas.openxmlformats.org/officeDocument/2006/relationships/image" Target="../media/image4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5.png"/><Relationship Id="rId3" Type="http://schemas.openxmlformats.org/officeDocument/2006/relationships/image" Target="../media/image600.png"/><Relationship Id="rId7" Type="http://schemas.openxmlformats.org/officeDocument/2006/relationships/image" Target="../media/image604.png"/><Relationship Id="rId2" Type="http://schemas.openxmlformats.org/officeDocument/2006/relationships/image" Target="../media/image5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3.png"/><Relationship Id="rId5" Type="http://schemas.openxmlformats.org/officeDocument/2006/relationships/image" Target="../media/image602.png"/><Relationship Id="rId4" Type="http://schemas.openxmlformats.org/officeDocument/2006/relationships/image" Target="../media/image601.png"/><Relationship Id="rId9" Type="http://schemas.openxmlformats.org/officeDocument/2006/relationships/image" Target="../media/image60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3" Type="http://schemas.openxmlformats.org/officeDocument/2006/relationships/image" Target="../media/image608.png"/><Relationship Id="rId7" Type="http://schemas.openxmlformats.org/officeDocument/2006/relationships/image" Target="../media/image610.png"/><Relationship Id="rId2" Type="http://schemas.openxmlformats.org/officeDocument/2006/relationships/image" Target="../media/image6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9.png"/><Relationship Id="rId11" Type="http://schemas.openxmlformats.org/officeDocument/2006/relationships/image" Target="../media/image614.png"/><Relationship Id="rId5" Type="http://schemas.openxmlformats.org/officeDocument/2006/relationships/image" Target="../media/image602.png"/><Relationship Id="rId10" Type="http://schemas.openxmlformats.org/officeDocument/2006/relationships/image" Target="../media/image613.png"/><Relationship Id="rId4" Type="http://schemas.openxmlformats.org/officeDocument/2006/relationships/image" Target="../media/image601.png"/><Relationship Id="rId9" Type="http://schemas.openxmlformats.org/officeDocument/2006/relationships/image" Target="../media/image6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6.png"/><Relationship Id="rId2" Type="http://schemas.openxmlformats.org/officeDocument/2006/relationships/image" Target="../media/image6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8.png"/><Relationship Id="rId4" Type="http://schemas.openxmlformats.org/officeDocument/2006/relationships/image" Target="../media/image6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6.png"/><Relationship Id="rId21" Type="http://schemas.openxmlformats.org/officeDocument/2006/relationships/image" Target="../media/image80.png"/><Relationship Id="rId63" Type="http://schemas.openxmlformats.org/officeDocument/2006/relationships/image" Target="../media/image122.png"/><Relationship Id="rId159" Type="http://schemas.openxmlformats.org/officeDocument/2006/relationships/image" Target="../media/image218.png"/><Relationship Id="rId170" Type="http://schemas.openxmlformats.org/officeDocument/2006/relationships/image" Target="../media/image229.png"/><Relationship Id="rId226" Type="http://schemas.openxmlformats.org/officeDocument/2006/relationships/image" Target="../media/image285.png"/><Relationship Id="rId107" Type="http://schemas.openxmlformats.org/officeDocument/2006/relationships/image" Target="../media/image166.png"/><Relationship Id="rId11" Type="http://schemas.openxmlformats.org/officeDocument/2006/relationships/image" Target="../media/image70.png"/><Relationship Id="rId32" Type="http://schemas.openxmlformats.org/officeDocument/2006/relationships/image" Target="../media/image91.png"/><Relationship Id="rId53" Type="http://schemas.openxmlformats.org/officeDocument/2006/relationships/image" Target="../media/image112.png"/><Relationship Id="rId74" Type="http://schemas.openxmlformats.org/officeDocument/2006/relationships/image" Target="../media/image133.png"/><Relationship Id="rId128" Type="http://schemas.openxmlformats.org/officeDocument/2006/relationships/image" Target="../media/image187.png"/><Relationship Id="rId149" Type="http://schemas.openxmlformats.org/officeDocument/2006/relationships/image" Target="../media/image208.png"/><Relationship Id="rId5" Type="http://schemas.openxmlformats.org/officeDocument/2006/relationships/image" Target="../media/image64.png"/><Relationship Id="rId95" Type="http://schemas.openxmlformats.org/officeDocument/2006/relationships/image" Target="../media/image154.png"/><Relationship Id="rId160" Type="http://schemas.openxmlformats.org/officeDocument/2006/relationships/image" Target="../media/image219.png"/><Relationship Id="rId181" Type="http://schemas.openxmlformats.org/officeDocument/2006/relationships/image" Target="../media/image240.png"/><Relationship Id="rId216" Type="http://schemas.openxmlformats.org/officeDocument/2006/relationships/image" Target="../media/image275.png"/><Relationship Id="rId237" Type="http://schemas.openxmlformats.org/officeDocument/2006/relationships/image" Target="../media/image296.png"/><Relationship Id="rId258" Type="http://schemas.openxmlformats.org/officeDocument/2006/relationships/image" Target="../media/image317.png"/><Relationship Id="rId22" Type="http://schemas.openxmlformats.org/officeDocument/2006/relationships/image" Target="../media/image81.png"/><Relationship Id="rId43" Type="http://schemas.openxmlformats.org/officeDocument/2006/relationships/image" Target="../media/image102.png"/><Relationship Id="rId64" Type="http://schemas.openxmlformats.org/officeDocument/2006/relationships/image" Target="../media/image123.png"/><Relationship Id="rId118" Type="http://schemas.openxmlformats.org/officeDocument/2006/relationships/image" Target="../media/image177.png"/><Relationship Id="rId139" Type="http://schemas.openxmlformats.org/officeDocument/2006/relationships/image" Target="../media/image198.png"/><Relationship Id="rId85" Type="http://schemas.openxmlformats.org/officeDocument/2006/relationships/image" Target="../media/image144.png"/><Relationship Id="rId150" Type="http://schemas.openxmlformats.org/officeDocument/2006/relationships/image" Target="../media/image209.png"/><Relationship Id="rId171" Type="http://schemas.openxmlformats.org/officeDocument/2006/relationships/image" Target="../media/image230.png"/><Relationship Id="rId192" Type="http://schemas.openxmlformats.org/officeDocument/2006/relationships/image" Target="../media/image251.png"/><Relationship Id="rId206" Type="http://schemas.openxmlformats.org/officeDocument/2006/relationships/image" Target="../media/image265.png"/><Relationship Id="rId227" Type="http://schemas.openxmlformats.org/officeDocument/2006/relationships/image" Target="../media/image286.png"/><Relationship Id="rId248" Type="http://schemas.openxmlformats.org/officeDocument/2006/relationships/image" Target="../media/image307.png"/><Relationship Id="rId12" Type="http://schemas.openxmlformats.org/officeDocument/2006/relationships/image" Target="../media/image71.png"/><Relationship Id="rId33" Type="http://schemas.openxmlformats.org/officeDocument/2006/relationships/image" Target="../media/image92.png"/><Relationship Id="rId108" Type="http://schemas.openxmlformats.org/officeDocument/2006/relationships/image" Target="../media/image167.png"/><Relationship Id="rId129" Type="http://schemas.openxmlformats.org/officeDocument/2006/relationships/image" Target="../media/image188.png"/><Relationship Id="rId54" Type="http://schemas.openxmlformats.org/officeDocument/2006/relationships/image" Target="../media/image113.png"/><Relationship Id="rId75" Type="http://schemas.openxmlformats.org/officeDocument/2006/relationships/image" Target="../media/image134.png"/><Relationship Id="rId96" Type="http://schemas.openxmlformats.org/officeDocument/2006/relationships/image" Target="../media/image155.png"/><Relationship Id="rId140" Type="http://schemas.openxmlformats.org/officeDocument/2006/relationships/image" Target="../media/image199.png"/><Relationship Id="rId161" Type="http://schemas.openxmlformats.org/officeDocument/2006/relationships/image" Target="../media/image220.png"/><Relationship Id="rId182" Type="http://schemas.openxmlformats.org/officeDocument/2006/relationships/image" Target="../media/image241.png"/><Relationship Id="rId217" Type="http://schemas.openxmlformats.org/officeDocument/2006/relationships/image" Target="../media/image276.png"/><Relationship Id="rId6" Type="http://schemas.openxmlformats.org/officeDocument/2006/relationships/image" Target="../media/image65.png"/><Relationship Id="rId238" Type="http://schemas.openxmlformats.org/officeDocument/2006/relationships/image" Target="../media/image297.png"/><Relationship Id="rId259" Type="http://schemas.openxmlformats.org/officeDocument/2006/relationships/image" Target="../media/image318.png"/><Relationship Id="rId23" Type="http://schemas.openxmlformats.org/officeDocument/2006/relationships/image" Target="../media/image82.png"/><Relationship Id="rId119" Type="http://schemas.openxmlformats.org/officeDocument/2006/relationships/image" Target="../media/image178.png"/><Relationship Id="rId44" Type="http://schemas.openxmlformats.org/officeDocument/2006/relationships/image" Target="../media/image103.png"/><Relationship Id="rId65" Type="http://schemas.openxmlformats.org/officeDocument/2006/relationships/image" Target="../media/image124.png"/><Relationship Id="rId86" Type="http://schemas.openxmlformats.org/officeDocument/2006/relationships/image" Target="../media/image145.png"/><Relationship Id="rId130" Type="http://schemas.openxmlformats.org/officeDocument/2006/relationships/image" Target="../media/image189.png"/><Relationship Id="rId151" Type="http://schemas.openxmlformats.org/officeDocument/2006/relationships/image" Target="../media/image210.png"/><Relationship Id="rId172" Type="http://schemas.openxmlformats.org/officeDocument/2006/relationships/image" Target="../media/image231.png"/><Relationship Id="rId193" Type="http://schemas.openxmlformats.org/officeDocument/2006/relationships/image" Target="../media/image252.png"/><Relationship Id="rId207" Type="http://schemas.openxmlformats.org/officeDocument/2006/relationships/image" Target="../media/image266.png"/><Relationship Id="rId228" Type="http://schemas.openxmlformats.org/officeDocument/2006/relationships/image" Target="../media/image287.png"/><Relationship Id="rId249" Type="http://schemas.openxmlformats.org/officeDocument/2006/relationships/image" Target="../media/image308.png"/><Relationship Id="rId13" Type="http://schemas.openxmlformats.org/officeDocument/2006/relationships/image" Target="../media/image72.png"/><Relationship Id="rId109" Type="http://schemas.openxmlformats.org/officeDocument/2006/relationships/image" Target="../media/image168.png"/><Relationship Id="rId260" Type="http://schemas.openxmlformats.org/officeDocument/2006/relationships/image" Target="../media/image319.png"/><Relationship Id="rId34" Type="http://schemas.openxmlformats.org/officeDocument/2006/relationships/image" Target="../media/image93.png"/><Relationship Id="rId55" Type="http://schemas.openxmlformats.org/officeDocument/2006/relationships/image" Target="../media/image114.png"/><Relationship Id="rId76" Type="http://schemas.openxmlformats.org/officeDocument/2006/relationships/image" Target="../media/image135.png"/><Relationship Id="rId97" Type="http://schemas.openxmlformats.org/officeDocument/2006/relationships/image" Target="../media/image156.png"/><Relationship Id="rId120" Type="http://schemas.openxmlformats.org/officeDocument/2006/relationships/image" Target="../media/image179.png"/><Relationship Id="rId141" Type="http://schemas.openxmlformats.org/officeDocument/2006/relationships/image" Target="../media/image200.png"/><Relationship Id="rId7" Type="http://schemas.openxmlformats.org/officeDocument/2006/relationships/image" Target="../media/image66.png"/><Relationship Id="rId162" Type="http://schemas.openxmlformats.org/officeDocument/2006/relationships/image" Target="../media/image221.png"/><Relationship Id="rId183" Type="http://schemas.openxmlformats.org/officeDocument/2006/relationships/image" Target="../media/image242.png"/><Relationship Id="rId218" Type="http://schemas.openxmlformats.org/officeDocument/2006/relationships/image" Target="../media/image277.png"/><Relationship Id="rId239" Type="http://schemas.openxmlformats.org/officeDocument/2006/relationships/image" Target="../media/image298.png"/><Relationship Id="rId250" Type="http://schemas.openxmlformats.org/officeDocument/2006/relationships/image" Target="../media/image309.png"/><Relationship Id="rId24" Type="http://schemas.openxmlformats.org/officeDocument/2006/relationships/image" Target="../media/image83.png"/><Relationship Id="rId45" Type="http://schemas.openxmlformats.org/officeDocument/2006/relationships/image" Target="../media/image104.png"/><Relationship Id="rId66" Type="http://schemas.openxmlformats.org/officeDocument/2006/relationships/image" Target="../media/image125.png"/><Relationship Id="rId87" Type="http://schemas.openxmlformats.org/officeDocument/2006/relationships/image" Target="../media/image146.png"/><Relationship Id="rId110" Type="http://schemas.openxmlformats.org/officeDocument/2006/relationships/image" Target="../media/image169.png"/><Relationship Id="rId131" Type="http://schemas.openxmlformats.org/officeDocument/2006/relationships/image" Target="../media/image190.png"/><Relationship Id="rId152" Type="http://schemas.openxmlformats.org/officeDocument/2006/relationships/image" Target="../media/image211.png"/><Relationship Id="rId173" Type="http://schemas.openxmlformats.org/officeDocument/2006/relationships/image" Target="../media/image232.png"/><Relationship Id="rId194" Type="http://schemas.openxmlformats.org/officeDocument/2006/relationships/image" Target="../media/image253.png"/><Relationship Id="rId208" Type="http://schemas.openxmlformats.org/officeDocument/2006/relationships/image" Target="../media/image267.png"/><Relationship Id="rId229" Type="http://schemas.openxmlformats.org/officeDocument/2006/relationships/image" Target="../media/image288.png"/><Relationship Id="rId240" Type="http://schemas.openxmlformats.org/officeDocument/2006/relationships/image" Target="../media/image299.png"/><Relationship Id="rId261" Type="http://schemas.openxmlformats.org/officeDocument/2006/relationships/image" Target="../media/image320.png"/><Relationship Id="rId14" Type="http://schemas.openxmlformats.org/officeDocument/2006/relationships/image" Target="../media/image73.png"/><Relationship Id="rId35" Type="http://schemas.openxmlformats.org/officeDocument/2006/relationships/image" Target="../media/image94.png"/><Relationship Id="rId56" Type="http://schemas.openxmlformats.org/officeDocument/2006/relationships/image" Target="../media/image115.png"/><Relationship Id="rId77" Type="http://schemas.openxmlformats.org/officeDocument/2006/relationships/image" Target="../media/image136.png"/><Relationship Id="rId100" Type="http://schemas.openxmlformats.org/officeDocument/2006/relationships/image" Target="../media/image159.png"/><Relationship Id="rId8" Type="http://schemas.openxmlformats.org/officeDocument/2006/relationships/image" Target="../media/image67.png"/><Relationship Id="rId98" Type="http://schemas.openxmlformats.org/officeDocument/2006/relationships/image" Target="../media/image157.png"/><Relationship Id="rId121" Type="http://schemas.openxmlformats.org/officeDocument/2006/relationships/image" Target="../media/image180.png"/><Relationship Id="rId142" Type="http://schemas.openxmlformats.org/officeDocument/2006/relationships/image" Target="../media/image201.png"/><Relationship Id="rId163" Type="http://schemas.openxmlformats.org/officeDocument/2006/relationships/image" Target="../media/image222.png"/><Relationship Id="rId184" Type="http://schemas.openxmlformats.org/officeDocument/2006/relationships/image" Target="../media/image243.png"/><Relationship Id="rId219" Type="http://schemas.openxmlformats.org/officeDocument/2006/relationships/image" Target="../media/image278.png"/><Relationship Id="rId230" Type="http://schemas.openxmlformats.org/officeDocument/2006/relationships/image" Target="../media/image289.png"/><Relationship Id="rId251" Type="http://schemas.openxmlformats.org/officeDocument/2006/relationships/image" Target="../media/image310.png"/><Relationship Id="rId25" Type="http://schemas.openxmlformats.org/officeDocument/2006/relationships/image" Target="../media/image84.png"/><Relationship Id="rId46" Type="http://schemas.openxmlformats.org/officeDocument/2006/relationships/image" Target="../media/image105.png"/><Relationship Id="rId67" Type="http://schemas.openxmlformats.org/officeDocument/2006/relationships/image" Target="../media/image126.png"/><Relationship Id="rId88" Type="http://schemas.openxmlformats.org/officeDocument/2006/relationships/image" Target="../media/image147.png"/><Relationship Id="rId111" Type="http://schemas.openxmlformats.org/officeDocument/2006/relationships/image" Target="../media/image170.png"/><Relationship Id="rId132" Type="http://schemas.openxmlformats.org/officeDocument/2006/relationships/image" Target="../media/image191.png"/><Relationship Id="rId153" Type="http://schemas.openxmlformats.org/officeDocument/2006/relationships/image" Target="../media/image212.png"/><Relationship Id="rId174" Type="http://schemas.openxmlformats.org/officeDocument/2006/relationships/image" Target="../media/image233.png"/><Relationship Id="rId195" Type="http://schemas.openxmlformats.org/officeDocument/2006/relationships/image" Target="../media/image254.png"/><Relationship Id="rId209" Type="http://schemas.openxmlformats.org/officeDocument/2006/relationships/image" Target="../media/image268.png"/><Relationship Id="rId220" Type="http://schemas.openxmlformats.org/officeDocument/2006/relationships/image" Target="../media/image279.png"/><Relationship Id="rId241" Type="http://schemas.openxmlformats.org/officeDocument/2006/relationships/image" Target="../media/image300.png"/><Relationship Id="rId15" Type="http://schemas.openxmlformats.org/officeDocument/2006/relationships/image" Target="../media/image74.png"/><Relationship Id="rId36" Type="http://schemas.openxmlformats.org/officeDocument/2006/relationships/image" Target="../media/image95.png"/><Relationship Id="rId57" Type="http://schemas.openxmlformats.org/officeDocument/2006/relationships/image" Target="../media/image116.png"/><Relationship Id="rId262" Type="http://schemas.openxmlformats.org/officeDocument/2006/relationships/image" Target="../media/image321.png"/><Relationship Id="rId78" Type="http://schemas.openxmlformats.org/officeDocument/2006/relationships/image" Target="../media/image137.png"/><Relationship Id="rId99" Type="http://schemas.openxmlformats.org/officeDocument/2006/relationships/image" Target="../media/image158.png"/><Relationship Id="rId101" Type="http://schemas.openxmlformats.org/officeDocument/2006/relationships/image" Target="../media/image160.png"/><Relationship Id="rId122" Type="http://schemas.openxmlformats.org/officeDocument/2006/relationships/image" Target="../media/image181.png"/><Relationship Id="rId143" Type="http://schemas.openxmlformats.org/officeDocument/2006/relationships/image" Target="../media/image202.png"/><Relationship Id="rId164" Type="http://schemas.openxmlformats.org/officeDocument/2006/relationships/image" Target="../media/image223.png"/><Relationship Id="rId185" Type="http://schemas.openxmlformats.org/officeDocument/2006/relationships/image" Target="../media/image244.png"/><Relationship Id="rId9" Type="http://schemas.openxmlformats.org/officeDocument/2006/relationships/image" Target="../media/image68.png"/><Relationship Id="rId210" Type="http://schemas.openxmlformats.org/officeDocument/2006/relationships/image" Target="../media/image269.png"/><Relationship Id="rId26" Type="http://schemas.openxmlformats.org/officeDocument/2006/relationships/image" Target="../media/image85.png"/><Relationship Id="rId231" Type="http://schemas.openxmlformats.org/officeDocument/2006/relationships/image" Target="../media/image290.png"/><Relationship Id="rId252" Type="http://schemas.openxmlformats.org/officeDocument/2006/relationships/image" Target="../media/image311.png"/><Relationship Id="rId47" Type="http://schemas.openxmlformats.org/officeDocument/2006/relationships/image" Target="../media/image106.png"/><Relationship Id="rId68" Type="http://schemas.openxmlformats.org/officeDocument/2006/relationships/image" Target="../media/image127.png"/><Relationship Id="rId89" Type="http://schemas.openxmlformats.org/officeDocument/2006/relationships/image" Target="../media/image148.png"/><Relationship Id="rId112" Type="http://schemas.openxmlformats.org/officeDocument/2006/relationships/image" Target="../media/image171.png"/><Relationship Id="rId133" Type="http://schemas.openxmlformats.org/officeDocument/2006/relationships/image" Target="../media/image192.png"/><Relationship Id="rId154" Type="http://schemas.openxmlformats.org/officeDocument/2006/relationships/image" Target="../media/image213.png"/><Relationship Id="rId175" Type="http://schemas.openxmlformats.org/officeDocument/2006/relationships/image" Target="../media/image234.png"/><Relationship Id="rId196" Type="http://schemas.openxmlformats.org/officeDocument/2006/relationships/image" Target="../media/image255.png"/><Relationship Id="rId200" Type="http://schemas.openxmlformats.org/officeDocument/2006/relationships/image" Target="../media/image259.png"/><Relationship Id="rId16" Type="http://schemas.openxmlformats.org/officeDocument/2006/relationships/image" Target="../media/image75.png"/><Relationship Id="rId221" Type="http://schemas.openxmlformats.org/officeDocument/2006/relationships/image" Target="../media/image280.png"/><Relationship Id="rId242" Type="http://schemas.openxmlformats.org/officeDocument/2006/relationships/image" Target="../media/image301.png"/><Relationship Id="rId263" Type="http://schemas.openxmlformats.org/officeDocument/2006/relationships/image" Target="../media/image322.png"/><Relationship Id="rId37" Type="http://schemas.openxmlformats.org/officeDocument/2006/relationships/image" Target="../media/image96.png"/><Relationship Id="rId58" Type="http://schemas.openxmlformats.org/officeDocument/2006/relationships/image" Target="../media/image117.png"/><Relationship Id="rId79" Type="http://schemas.openxmlformats.org/officeDocument/2006/relationships/image" Target="../media/image138.png"/><Relationship Id="rId102" Type="http://schemas.openxmlformats.org/officeDocument/2006/relationships/image" Target="../media/image161.png"/><Relationship Id="rId123" Type="http://schemas.openxmlformats.org/officeDocument/2006/relationships/image" Target="../media/image182.png"/><Relationship Id="rId144" Type="http://schemas.openxmlformats.org/officeDocument/2006/relationships/image" Target="../media/image203.png"/><Relationship Id="rId90" Type="http://schemas.openxmlformats.org/officeDocument/2006/relationships/image" Target="../media/image149.png"/><Relationship Id="rId165" Type="http://schemas.openxmlformats.org/officeDocument/2006/relationships/image" Target="../media/image224.png"/><Relationship Id="rId186" Type="http://schemas.openxmlformats.org/officeDocument/2006/relationships/image" Target="../media/image245.png"/><Relationship Id="rId211" Type="http://schemas.openxmlformats.org/officeDocument/2006/relationships/image" Target="../media/image270.png"/><Relationship Id="rId232" Type="http://schemas.openxmlformats.org/officeDocument/2006/relationships/image" Target="../media/image291.png"/><Relationship Id="rId253" Type="http://schemas.openxmlformats.org/officeDocument/2006/relationships/image" Target="../media/image312.png"/><Relationship Id="rId27" Type="http://schemas.openxmlformats.org/officeDocument/2006/relationships/image" Target="../media/image86.png"/><Relationship Id="rId48" Type="http://schemas.openxmlformats.org/officeDocument/2006/relationships/image" Target="../media/image107.png"/><Relationship Id="rId69" Type="http://schemas.openxmlformats.org/officeDocument/2006/relationships/image" Target="../media/image128.png"/><Relationship Id="rId113" Type="http://schemas.openxmlformats.org/officeDocument/2006/relationships/image" Target="../media/image172.png"/><Relationship Id="rId134" Type="http://schemas.openxmlformats.org/officeDocument/2006/relationships/image" Target="../media/image193.png"/><Relationship Id="rId80" Type="http://schemas.openxmlformats.org/officeDocument/2006/relationships/image" Target="../media/image139.png"/><Relationship Id="rId155" Type="http://schemas.openxmlformats.org/officeDocument/2006/relationships/image" Target="../media/image214.png"/><Relationship Id="rId176" Type="http://schemas.openxmlformats.org/officeDocument/2006/relationships/image" Target="../media/image235.png"/><Relationship Id="rId197" Type="http://schemas.openxmlformats.org/officeDocument/2006/relationships/image" Target="../media/image256.png"/><Relationship Id="rId201" Type="http://schemas.openxmlformats.org/officeDocument/2006/relationships/image" Target="../media/image260.png"/><Relationship Id="rId222" Type="http://schemas.openxmlformats.org/officeDocument/2006/relationships/image" Target="../media/image281.png"/><Relationship Id="rId243" Type="http://schemas.openxmlformats.org/officeDocument/2006/relationships/image" Target="../media/image302.png"/><Relationship Id="rId264" Type="http://schemas.openxmlformats.org/officeDocument/2006/relationships/image" Target="../media/image323.png"/><Relationship Id="rId17" Type="http://schemas.openxmlformats.org/officeDocument/2006/relationships/image" Target="../media/image76.png"/><Relationship Id="rId38" Type="http://schemas.openxmlformats.org/officeDocument/2006/relationships/image" Target="../media/image97.png"/><Relationship Id="rId59" Type="http://schemas.openxmlformats.org/officeDocument/2006/relationships/image" Target="../media/image118.png"/><Relationship Id="rId103" Type="http://schemas.openxmlformats.org/officeDocument/2006/relationships/image" Target="../media/image162.png"/><Relationship Id="rId124" Type="http://schemas.openxmlformats.org/officeDocument/2006/relationships/image" Target="../media/image183.png"/><Relationship Id="rId70" Type="http://schemas.openxmlformats.org/officeDocument/2006/relationships/image" Target="../media/image129.png"/><Relationship Id="rId91" Type="http://schemas.openxmlformats.org/officeDocument/2006/relationships/image" Target="../media/image150.png"/><Relationship Id="rId145" Type="http://schemas.openxmlformats.org/officeDocument/2006/relationships/image" Target="../media/image204.png"/><Relationship Id="rId166" Type="http://schemas.openxmlformats.org/officeDocument/2006/relationships/image" Target="../media/image225.png"/><Relationship Id="rId187" Type="http://schemas.openxmlformats.org/officeDocument/2006/relationships/image" Target="../media/image246.png"/><Relationship Id="rId1" Type="http://schemas.openxmlformats.org/officeDocument/2006/relationships/slideLayout" Target="../slideLayouts/slideLayout5.xml"/><Relationship Id="rId212" Type="http://schemas.openxmlformats.org/officeDocument/2006/relationships/image" Target="../media/image271.png"/><Relationship Id="rId233" Type="http://schemas.openxmlformats.org/officeDocument/2006/relationships/image" Target="../media/image292.png"/><Relationship Id="rId254" Type="http://schemas.openxmlformats.org/officeDocument/2006/relationships/image" Target="../media/image313.png"/><Relationship Id="rId28" Type="http://schemas.openxmlformats.org/officeDocument/2006/relationships/image" Target="../media/image87.png"/><Relationship Id="rId49" Type="http://schemas.openxmlformats.org/officeDocument/2006/relationships/image" Target="../media/image108.png"/><Relationship Id="rId114" Type="http://schemas.openxmlformats.org/officeDocument/2006/relationships/image" Target="../media/image173.png"/><Relationship Id="rId60" Type="http://schemas.openxmlformats.org/officeDocument/2006/relationships/image" Target="../media/image119.png"/><Relationship Id="rId81" Type="http://schemas.openxmlformats.org/officeDocument/2006/relationships/image" Target="../media/image140.png"/><Relationship Id="rId135" Type="http://schemas.openxmlformats.org/officeDocument/2006/relationships/image" Target="../media/image194.png"/><Relationship Id="rId156" Type="http://schemas.openxmlformats.org/officeDocument/2006/relationships/image" Target="../media/image215.png"/><Relationship Id="rId177" Type="http://schemas.openxmlformats.org/officeDocument/2006/relationships/image" Target="../media/image236.png"/><Relationship Id="rId198" Type="http://schemas.openxmlformats.org/officeDocument/2006/relationships/image" Target="../media/image257.png"/><Relationship Id="rId202" Type="http://schemas.openxmlformats.org/officeDocument/2006/relationships/image" Target="../media/image261.png"/><Relationship Id="rId223" Type="http://schemas.openxmlformats.org/officeDocument/2006/relationships/image" Target="../media/image282.png"/><Relationship Id="rId244" Type="http://schemas.openxmlformats.org/officeDocument/2006/relationships/image" Target="../media/image303.png"/><Relationship Id="rId18" Type="http://schemas.openxmlformats.org/officeDocument/2006/relationships/image" Target="../media/image77.png"/><Relationship Id="rId39" Type="http://schemas.openxmlformats.org/officeDocument/2006/relationships/image" Target="../media/image98.png"/><Relationship Id="rId265" Type="http://schemas.openxmlformats.org/officeDocument/2006/relationships/image" Target="../media/image324.jpg"/><Relationship Id="rId50" Type="http://schemas.openxmlformats.org/officeDocument/2006/relationships/image" Target="../media/image109.png"/><Relationship Id="rId104" Type="http://schemas.openxmlformats.org/officeDocument/2006/relationships/image" Target="../media/image163.png"/><Relationship Id="rId125" Type="http://schemas.openxmlformats.org/officeDocument/2006/relationships/image" Target="../media/image184.png"/><Relationship Id="rId146" Type="http://schemas.openxmlformats.org/officeDocument/2006/relationships/image" Target="../media/image205.png"/><Relationship Id="rId167" Type="http://schemas.openxmlformats.org/officeDocument/2006/relationships/image" Target="../media/image226.png"/><Relationship Id="rId188" Type="http://schemas.openxmlformats.org/officeDocument/2006/relationships/image" Target="../media/image247.png"/><Relationship Id="rId71" Type="http://schemas.openxmlformats.org/officeDocument/2006/relationships/image" Target="../media/image130.png"/><Relationship Id="rId92" Type="http://schemas.openxmlformats.org/officeDocument/2006/relationships/image" Target="../media/image151.png"/><Relationship Id="rId213" Type="http://schemas.openxmlformats.org/officeDocument/2006/relationships/image" Target="../media/image272.png"/><Relationship Id="rId234" Type="http://schemas.openxmlformats.org/officeDocument/2006/relationships/image" Target="../media/image293.png"/><Relationship Id="rId2" Type="http://schemas.openxmlformats.org/officeDocument/2006/relationships/image" Target="../media/image61.png"/><Relationship Id="rId29" Type="http://schemas.openxmlformats.org/officeDocument/2006/relationships/image" Target="../media/image88.png"/><Relationship Id="rId255" Type="http://schemas.openxmlformats.org/officeDocument/2006/relationships/image" Target="../media/image314.png"/><Relationship Id="rId40" Type="http://schemas.openxmlformats.org/officeDocument/2006/relationships/image" Target="../media/image99.png"/><Relationship Id="rId115" Type="http://schemas.openxmlformats.org/officeDocument/2006/relationships/image" Target="../media/image174.png"/><Relationship Id="rId136" Type="http://schemas.openxmlformats.org/officeDocument/2006/relationships/image" Target="../media/image195.png"/><Relationship Id="rId157" Type="http://schemas.openxmlformats.org/officeDocument/2006/relationships/image" Target="../media/image216.png"/><Relationship Id="rId178" Type="http://schemas.openxmlformats.org/officeDocument/2006/relationships/image" Target="../media/image237.png"/><Relationship Id="rId61" Type="http://schemas.openxmlformats.org/officeDocument/2006/relationships/image" Target="../media/image120.png"/><Relationship Id="rId82" Type="http://schemas.openxmlformats.org/officeDocument/2006/relationships/image" Target="../media/image141.png"/><Relationship Id="rId199" Type="http://schemas.openxmlformats.org/officeDocument/2006/relationships/image" Target="../media/image258.png"/><Relationship Id="rId203" Type="http://schemas.openxmlformats.org/officeDocument/2006/relationships/image" Target="../media/image262.png"/><Relationship Id="rId19" Type="http://schemas.openxmlformats.org/officeDocument/2006/relationships/image" Target="../media/image78.png"/><Relationship Id="rId224" Type="http://schemas.openxmlformats.org/officeDocument/2006/relationships/image" Target="../media/image283.png"/><Relationship Id="rId245" Type="http://schemas.openxmlformats.org/officeDocument/2006/relationships/image" Target="../media/image304.png"/><Relationship Id="rId30" Type="http://schemas.openxmlformats.org/officeDocument/2006/relationships/image" Target="../media/image89.png"/><Relationship Id="rId105" Type="http://schemas.openxmlformats.org/officeDocument/2006/relationships/image" Target="../media/image164.png"/><Relationship Id="rId126" Type="http://schemas.openxmlformats.org/officeDocument/2006/relationships/image" Target="../media/image185.png"/><Relationship Id="rId147" Type="http://schemas.openxmlformats.org/officeDocument/2006/relationships/image" Target="../media/image206.png"/><Relationship Id="rId168" Type="http://schemas.openxmlformats.org/officeDocument/2006/relationships/image" Target="../media/image227.png"/><Relationship Id="rId51" Type="http://schemas.openxmlformats.org/officeDocument/2006/relationships/image" Target="../media/image110.png"/><Relationship Id="rId72" Type="http://schemas.openxmlformats.org/officeDocument/2006/relationships/image" Target="../media/image131.png"/><Relationship Id="rId93" Type="http://schemas.openxmlformats.org/officeDocument/2006/relationships/image" Target="../media/image152.png"/><Relationship Id="rId189" Type="http://schemas.openxmlformats.org/officeDocument/2006/relationships/image" Target="../media/image248.png"/><Relationship Id="rId3" Type="http://schemas.openxmlformats.org/officeDocument/2006/relationships/image" Target="../media/image62.png"/><Relationship Id="rId214" Type="http://schemas.openxmlformats.org/officeDocument/2006/relationships/image" Target="../media/image273.png"/><Relationship Id="rId235" Type="http://schemas.openxmlformats.org/officeDocument/2006/relationships/image" Target="../media/image294.png"/><Relationship Id="rId256" Type="http://schemas.openxmlformats.org/officeDocument/2006/relationships/image" Target="../media/image315.png"/><Relationship Id="rId116" Type="http://schemas.openxmlformats.org/officeDocument/2006/relationships/image" Target="../media/image175.png"/><Relationship Id="rId137" Type="http://schemas.openxmlformats.org/officeDocument/2006/relationships/image" Target="../media/image196.png"/><Relationship Id="rId158" Type="http://schemas.openxmlformats.org/officeDocument/2006/relationships/image" Target="../media/image217.png"/><Relationship Id="rId20" Type="http://schemas.openxmlformats.org/officeDocument/2006/relationships/image" Target="../media/image79.png"/><Relationship Id="rId41" Type="http://schemas.openxmlformats.org/officeDocument/2006/relationships/image" Target="../media/image100.png"/><Relationship Id="rId62" Type="http://schemas.openxmlformats.org/officeDocument/2006/relationships/image" Target="../media/image121.png"/><Relationship Id="rId83" Type="http://schemas.openxmlformats.org/officeDocument/2006/relationships/image" Target="../media/image142.png"/><Relationship Id="rId179" Type="http://schemas.openxmlformats.org/officeDocument/2006/relationships/image" Target="../media/image238.png"/><Relationship Id="rId190" Type="http://schemas.openxmlformats.org/officeDocument/2006/relationships/image" Target="../media/image249.png"/><Relationship Id="rId204" Type="http://schemas.openxmlformats.org/officeDocument/2006/relationships/image" Target="../media/image263.png"/><Relationship Id="rId225" Type="http://schemas.openxmlformats.org/officeDocument/2006/relationships/image" Target="../media/image284.png"/><Relationship Id="rId246" Type="http://schemas.openxmlformats.org/officeDocument/2006/relationships/image" Target="../media/image305.png"/><Relationship Id="rId106" Type="http://schemas.openxmlformats.org/officeDocument/2006/relationships/image" Target="../media/image165.png"/><Relationship Id="rId127" Type="http://schemas.openxmlformats.org/officeDocument/2006/relationships/image" Target="../media/image186.png"/><Relationship Id="rId10" Type="http://schemas.openxmlformats.org/officeDocument/2006/relationships/image" Target="../media/image69.png"/><Relationship Id="rId31" Type="http://schemas.openxmlformats.org/officeDocument/2006/relationships/image" Target="../media/image90.png"/><Relationship Id="rId52" Type="http://schemas.openxmlformats.org/officeDocument/2006/relationships/image" Target="../media/image111.png"/><Relationship Id="rId73" Type="http://schemas.openxmlformats.org/officeDocument/2006/relationships/image" Target="../media/image132.png"/><Relationship Id="rId94" Type="http://schemas.openxmlformats.org/officeDocument/2006/relationships/image" Target="../media/image153.png"/><Relationship Id="rId148" Type="http://schemas.openxmlformats.org/officeDocument/2006/relationships/image" Target="../media/image207.png"/><Relationship Id="rId169" Type="http://schemas.openxmlformats.org/officeDocument/2006/relationships/image" Target="../media/image228.png"/><Relationship Id="rId4" Type="http://schemas.openxmlformats.org/officeDocument/2006/relationships/image" Target="../media/image63.png"/><Relationship Id="rId180" Type="http://schemas.openxmlformats.org/officeDocument/2006/relationships/image" Target="../media/image239.png"/><Relationship Id="rId215" Type="http://schemas.openxmlformats.org/officeDocument/2006/relationships/image" Target="../media/image274.png"/><Relationship Id="rId236" Type="http://schemas.openxmlformats.org/officeDocument/2006/relationships/image" Target="../media/image295.png"/><Relationship Id="rId257" Type="http://schemas.openxmlformats.org/officeDocument/2006/relationships/image" Target="../media/image316.png"/><Relationship Id="rId42" Type="http://schemas.openxmlformats.org/officeDocument/2006/relationships/image" Target="../media/image101.png"/><Relationship Id="rId84" Type="http://schemas.openxmlformats.org/officeDocument/2006/relationships/image" Target="../media/image143.png"/><Relationship Id="rId138" Type="http://schemas.openxmlformats.org/officeDocument/2006/relationships/image" Target="../media/image197.png"/><Relationship Id="rId191" Type="http://schemas.openxmlformats.org/officeDocument/2006/relationships/image" Target="../media/image250.png"/><Relationship Id="rId205" Type="http://schemas.openxmlformats.org/officeDocument/2006/relationships/image" Target="../media/image264.png"/><Relationship Id="rId247" Type="http://schemas.openxmlformats.org/officeDocument/2006/relationships/image" Target="../media/image30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3.png"/><Relationship Id="rId4" Type="http://schemas.openxmlformats.org/officeDocument/2006/relationships/image" Target="../media/image3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5524" y="1604772"/>
            <a:ext cx="9311640" cy="3225165"/>
            <a:chOff x="1525524" y="1604772"/>
            <a:chExt cx="9311640" cy="3225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91128" y="1604772"/>
              <a:ext cx="4977383" cy="10302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1644396"/>
              <a:ext cx="4931663" cy="984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5524" y="2336291"/>
              <a:ext cx="9311640" cy="1030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196" y="2375916"/>
              <a:ext cx="9265920" cy="9845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7856" y="3067811"/>
              <a:ext cx="7043928" cy="10302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00527" y="3107436"/>
              <a:ext cx="6998208" cy="98450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68140" y="3799332"/>
              <a:ext cx="3855719" cy="10302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0812" y="3838955"/>
              <a:ext cx="3809999" cy="98450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56561" y="1838959"/>
            <a:ext cx="832612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F4B54A"/>
                </a:solidFill>
                <a:latin typeface="Century Gothic"/>
                <a:cs typeface="Century Gothic"/>
              </a:rPr>
              <a:t>ВОЗРАСТНЫЕ</a:t>
            </a:r>
            <a:endParaRPr sz="4800">
              <a:latin typeface="Century Gothic"/>
              <a:cs typeface="Century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4800" b="1" dirty="0">
                <a:solidFill>
                  <a:srgbClr val="F4B54A"/>
                </a:solidFill>
                <a:latin typeface="Century Gothic"/>
                <a:cs typeface="Century Gothic"/>
              </a:rPr>
              <a:t>ОСОБЕННОСТИ</a:t>
            </a:r>
            <a:r>
              <a:rPr sz="4800" b="1" spc="-35" dirty="0">
                <a:solidFill>
                  <a:srgbClr val="F4B54A"/>
                </a:solidFill>
                <a:latin typeface="Century Gothic"/>
                <a:cs typeface="Century Gothic"/>
              </a:rPr>
              <a:t> </a:t>
            </a:r>
            <a:r>
              <a:rPr sz="4800" b="1" spc="-10" dirty="0">
                <a:solidFill>
                  <a:srgbClr val="F4B54A"/>
                </a:solidFill>
                <a:latin typeface="Century Gothic"/>
                <a:cs typeface="Century Gothic"/>
              </a:rPr>
              <a:t>АНАТОМИИ ПИЩЕВАРИТЕЛЬНОЙ</a:t>
            </a:r>
            <a:endParaRPr sz="48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800" b="1" spc="-10" dirty="0">
                <a:solidFill>
                  <a:srgbClr val="F4B54A"/>
                </a:solidFill>
                <a:latin typeface="Century Gothic"/>
                <a:cs typeface="Century Gothic"/>
              </a:rPr>
              <a:t>СИСТЕМЫ</a:t>
            </a:r>
            <a:endParaRPr sz="4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281" y="4416297"/>
            <a:ext cx="11487785" cy="2345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Clr>
                <a:srgbClr val="F4B54A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чны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зуб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ца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вну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иу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 В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вре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мя</a:t>
            </a:r>
            <a:r>
              <a:rPr sz="16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а 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6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едд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ие </a:t>
            </a:r>
            <a:r>
              <a:rPr sz="16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6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6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 </a:t>
            </a:r>
            <a:r>
              <a:rPr sz="16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6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зуб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6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пл</a:t>
            </a:r>
            <a:r>
              <a:rPr sz="1600" cap="small" spc="-6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6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вн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ут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рен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 </a:t>
            </a:r>
            <a:r>
              <a:rPr sz="16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хн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10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эпи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оп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лени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–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зуб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 </a:t>
            </a:r>
            <a:r>
              <a:rPr sz="16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ы </a:t>
            </a:r>
            <a:r>
              <a:rPr sz="16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ижней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хн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6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чел</a:t>
            </a:r>
            <a:r>
              <a:rPr sz="1600" cap="small" spc="-4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985"/>
              </a:spcBef>
              <a:buClr>
                <a:srgbClr val="F4B54A"/>
              </a:buClr>
              <a:buFont typeface="Wingdings"/>
              <a:buChar char=""/>
              <a:tabLst>
                <a:tab pos="299720" algn="l"/>
              </a:tabLst>
            </a:pP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зубных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бугорков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развиваются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эмалевые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органы.</a:t>
            </a:r>
            <a:r>
              <a:rPr sz="16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Затем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каждую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зубную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почку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врастает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мезенхима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она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вдавливается</a:t>
            </a:r>
            <a:r>
              <a:rPr sz="1600" cap="small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эмалевый</a:t>
            </a:r>
            <a:r>
              <a:rPr sz="1600" cap="small" spc="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орган</a:t>
            </a:r>
            <a:r>
              <a:rPr sz="1600" cap="small" spc="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виде</a:t>
            </a:r>
            <a:r>
              <a:rPr sz="1600" cap="small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зубного</a:t>
            </a:r>
            <a:r>
              <a:rPr sz="1600" cap="small" spc="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сосочка.</a:t>
            </a:r>
            <a:r>
              <a:rPr sz="1600" cap="small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результате</a:t>
            </a:r>
            <a:r>
              <a:rPr sz="1600" cap="small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длительной</a:t>
            </a:r>
            <a:r>
              <a:rPr sz="1600" cap="small" spc="5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дифференцировки</a:t>
            </a:r>
            <a:r>
              <a:rPr sz="1600" cap="small" spc="5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взаимодействия</a:t>
            </a:r>
            <a:r>
              <a:rPr sz="1600" cap="small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различных</a:t>
            </a:r>
            <a:r>
              <a:rPr sz="1600" cap="small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клеточных</a:t>
            </a:r>
            <a:r>
              <a:rPr sz="1600" cap="small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элементов</a:t>
            </a:r>
            <a:r>
              <a:rPr sz="1600" cap="small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мезенхимы</a:t>
            </a:r>
            <a:r>
              <a:rPr sz="1600" cap="small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формируется</a:t>
            </a:r>
            <a:r>
              <a:rPr sz="1600" cap="small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дентин,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цемент</a:t>
            </a:r>
            <a:r>
              <a:rPr sz="1600" cap="small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пульпа.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Эмаль 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развивается</a:t>
            </a:r>
            <a:r>
              <a:rPr sz="16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после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дентина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эпителия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ротовой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полости.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Эти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процессы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завершаются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моменту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прорезывания зубов.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6741" y="481202"/>
            <a:ext cx="5544312" cy="35817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964" y="200152"/>
            <a:ext cx="4421886" cy="41438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417" y="4791836"/>
            <a:ext cx="11609705" cy="1802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F4B54A"/>
              </a:buClr>
              <a:buFont typeface="Wingdings"/>
              <a:buChar char=""/>
              <a:tabLst>
                <a:tab pos="299720" algn="l"/>
              </a:tabLst>
            </a:pP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Закладка</a:t>
            </a:r>
            <a:r>
              <a:rPr sz="18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постоянных</a:t>
            </a:r>
            <a:r>
              <a:rPr sz="18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зубов</a:t>
            </a:r>
            <a:r>
              <a:rPr sz="18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20" dirty="0">
                <a:solidFill>
                  <a:srgbClr val="FFFFFF"/>
                </a:solidFill>
                <a:latin typeface="Arial"/>
                <a:cs typeface="Arial"/>
              </a:rPr>
              <a:t>происходит</a:t>
            </a:r>
            <a:r>
              <a:rPr sz="18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конце</a:t>
            </a:r>
            <a:r>
              <a:rPr sz="18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20" dirty="0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го</a:t>
            </a:r>
            <a:r>
              <a:rPr sz="18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8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начале</a:t>
            </a:r>
            <a:r>
              <a:rPr sz="18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20" dirty="0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го</a:t>
            </a:r>
            <a:r>
              <a:rPr sz="18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месяца</a:t>
            </a:r>
            <a:r>
              <a:rPr sz="18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внутриутробного</a:t>
            </a:r>
            <a:r>
              <a:rPr sz="18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развития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8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зубной</a:t>
            </a:r>
            <a:r>
              <a:rPr sz="18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20" dirty="0">
                <a:solidFill>
                  <a:srgbClr val="FFFFFF"/>
                </a:solidFill>
                <a:latin typeface="Arial"/>
                <a:cs typeface="Arial"/>
              </a:rPr>
              <a:t>пластинки</a:t>
            </a:r>
            <a:r>
              <a:rPr sz="18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20" dirty="0">
                <a:solidFill>
                  <a:srgbClr val="FFFFFF"/>
                </a:solidFill>
                <a:latin typeface="Arial"/>
                <a:cs typeface="Arial"/>
              </a:rPr>
              <a:t>подлежащей</a:t>
            </a:r>
            <a:r>
              <a:rPr sz="18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мезенхимы.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20" dirty="0">
                <a:solidFill>
                  <a:srgbClr val="FFFFFF"/>
                </a:solidFill>
                <a:latin typeface="Arial"/>
                <a:cs typeface="Arial"/>
              </a:rPr>
              <a:t>Сначала</a:t>
            </a:r>
            <a:r>
              <a:rPr sz="18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20" dirty="0">
                <a:solidFill>
                  <a:srgbClr val="FFFFFF"/>
                </a:solidFill>
                <a:latin typeface="Arial"/>
                <a:cs typeface="Arial"/>
              </a:rPr>
              <a:t>молочные</a:t>
            </a:r>
            <a:r>
              <a:rPr sz="18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30" dirty="0">
                <a:solidFill>
                  <a:srgbClr val="FFFFFF"/>
                </a:solidFill>
                <a:latin typeface="Arial"/>
                <a:cs typeface="Arial"/>
              </a:rPr>
              <a:t>постоянные</a:t>
            </a:r>
            <a:r>
              <a:rPr sz="18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зубы</a:t>
            </a:r>
            <a:r>
              <a:rPr sz="18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35" dirty="0">
                <a:solidFill>
                  <a:srgbClr val="FFFFFF"/>
                </a:solidFill>
                <a:latin typeface="Arial"/>
                <a:cs typeface="Arial"/>
              </a:rPr>
              <a:t>лежат</a:t>
            </a:r>
            <a:r>
              <a:rPr sz="18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одной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альвеоле.</a:t>
            </a:r>
            <a:r>
              <a:rPr sz="18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Затем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между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ними</a:t>
            </a:r>
            <a:r>
              <a:rPr sz="1800" cap="small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образуется</a:t>
            </a:r>
            <a:r>
              <a:rPr sz="18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костная</a:t>
            </a:r>
            <a:r>
              <a:rPr sz="18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перегородка.</a:t>
            </a:r>
            <a:r>
              <a:rPr sz="18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Под</a:t>
            </a:r>
            <a:r>
              <a:rPr sz="18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влиянием</a:t>
            </a:r>
            <a:r>
              <a:rPr sz="18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давления</a:t>
            </a:r>
            <a:r>
              <a:rPr sz="1800" cap="small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области прорезывания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 зуба сжимаются</a:t>
            </a:r>
            <a:r>
              <a:rPr sz="18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сосуды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десны и нарушается</a:t>
            </a:r>
            <a:r>
              <a:rPr sz="18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ее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кровоснабжение,</a:t>
            </a:r>
            <a:r>
              <a:rPr sz="18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вследствие</a:t>
            </a:r>
            <a:r>
              <a:rPr sz="18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чего</a:t>
            </a:r>
            <a:r>
              <a:rPr sz="18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десна </a:t>
            </a:r>
            <a:r>
              <a:rPr sz="1800" cap="small" spc="-20" dirty="0">
                <a:solidFill>
                  <a:srgbClr val="FFFFFF"/>
                </a:solidFill>
                <a:latin typeface="Arial"/>
                <a:cs typeface="Arial"/>
              </a:rPr>
              <a:t>атрофируется</a:t>
            </a:r>
            <a:r>
              <a:rPr sz="1800" cap="small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8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данном</a:t>
            </a:r>
            <a:r>
              <a:rPr sz="18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участке</a:t>
            </a:r>
            <a:r>
              <a:rPr sz="18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Arial"/>
                <a:cs typeface="Arial"/>
              </a:rPr>
              <a:t>зуб</a:t>
            </a:r>
            <a:r>
              <a:rPr sz="18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Arial"/>
                <a:cs typeface="Arial"/>
              </a:rPr>
              <a:t>прорезывается.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35"/>
              </a:spcBef>
              <a:buClr>
                <a:srgbClr val="F4B54A"/>
              </a:buClr>
              <a:buFont typeface="Wingdings"/>
              <a:buChar char=""/>
              <a:tabLst>
                <a:tab pos="299720" algn="l"/>
              </a:tabLst>
            </a:pP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Малые</a:t>
            </a:r>
            <a:r>
              <a:rPr sz="18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коренные</a:t>
            </a:r>
            <a:r>
              <a:rPr sz="18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8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третьи</a:t>
            </a:r>
            <a:r>
              <a:rPr sz="18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большие</a:t>
            </a:r>
            <a:r>
              <a:rPr sz="18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коренные</a:t>
            </a:r>
            <a:r>
              <a:rPr sz="18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(зубы</a:t>
            </a:r>
            <a:r>
              <a:rPr sz="18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мудрости)</a:t>
            </a:r>
            <a:r>
              <a:rPr sz="18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18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имеют</a:t>
            </a:r>
            <a:r>
              <a:rPr sz="18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молочных</a:t>
            </a:r>
            <a:r>
              <a:rPr sz="18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предшественников.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4857" y="269366"/>
            <a:ext cx="4901184" cy="42127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592" y="779526"/>
            <a:ext cx="4969256" cy="31948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1187" y="1316227"/>
            <a:ext cx="9633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96340" algn="l"/>
                <a:tab pos="2705735" algn="l"/>
                <a:tab pos="4109085" algn="l"/>
                <a:tab pos="5045075" algn="l"/>
                <a:tab pos="5409565" algn="l"/>
                <a:tab pos="6025515" algn="l"/>
                <a:tab pos="6941184" algn="l"/>
                <a:tab pos="7270750" algn="l"/>
                <a:tab pos="8715375" algn="l"/>
              </a:tabLst>
            </a:pP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cap="small" spc="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ден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ия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3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.	В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время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7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1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те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бых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675" y="946826"/>
            <a:ext cx="11417935" cy="69024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10"/>
              </a:spcBef>
              <a:buClr>
                <a:srgbClr val="F4B54A"/>
              </a:buClr>
              <a:buChar char="•"/>
              <a:tabLst>
                <a:tab pos="299085" algn="l"/>
                <a:tab pos="299720" algn="l"/>
                <a:tab pos="1967864" algn="l"/>
                <a:tab pos="2694940" algn="l"/>
                <a:tab pos="4389755" algn="l"/>
                <a:tab pos="5257165" algn="l"/>
                <a:tab pos="6653530" algn="l"/>
                <a:tab pos="7648575" algn="l"/>
                <a:tab pos="8110220" algn="l"/>
                <a:tab pos="8418195" algn="l"/>
                <a:tab pos="8726170" algn="l"/>
                <a:tab pos="10044430" algn="l"/>
                <a:tab pos="11262360" algn="l"/>
              </a:tabLst>
            </a:pP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Постоянные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зубы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развиваются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очень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медленно,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вплоть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7-летнего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возраста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4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ПРОЦЕССОВ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187" y="1621027"/>
            <a:ext cx="111309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РАЗРУШАЮТСЯ</a:t>
            </a:r>
            <a:r>
              <a:rPr sz="16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КОРНИ</a:t>
            </a:r>
            <a:r>
              <a:rPr sz="16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МОЛОЧНЫХ</a:t>
            </a:r>
            <a:r>
              <a:rPr sz="16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ЗУБОВ</a:t>
            </a:r>
            <a:r>
              <a:rPr sz="16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КОСТНЫЕ</a:t>
            </a:r>
            <a:r>
              <a:rPr sz="16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ПЛАСТИНКИ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ОТДЕЛЯЮЩИЕ</a:t>
            </a:r>
            <a:r>
              <a:rPr sz="16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6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ПОСТОЯННЫХ ЗУБОВ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2841" y="2419553"/>
            <a:ext cx="8358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5970" algn="l"/>
                <a:tab pos="2418715" algn="l"/>
                <a:tab pos="3156585" algn="l"/>
                <a:tab pos="4472305" algn="l"/>
                <a:tab pos="6181090" algn="l"/>
                <a:tab pos="6503670" algn="l"/>
              </a:tabLst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ЭТОМ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ПОСТОЯННЫЕ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ЗУБЫ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УСИЛЕННО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РАЗВИВАЮТСЯ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ВЫТАЛКИВАЮТСЯ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675" y="2367737"/>
            <a:ext cx="114198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Char char="•"/>
              <a:tabLst>
                <a:tab pos="299085" algn="l"/>
                <a:tab pos="299720" algn="l"/>
                <a:tab pos="9448800" algn="l"/>
                <a:tab pos="10062845" algn="l"/>
              </a:tabLst>
            </a:pP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под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давлением,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675" y="2536291"/>
            <a:ext cx="11418570" cy="2403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118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КОТОРОЕ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СОЗДАЕТСЯ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 ПУЛЬПЕ ЗУБА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ВСЛЕДСТВИЕ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ОБРАЗОВАНИЯ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ЕЕ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ОСНОВНОГО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ВЕЩЕСТВА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Смена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зубов</a:t>
            </a:r>
            <a:r>
              <a:rPr sz="20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завершается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16-летнему</a:t>
            </a:r>
            <a:r>
              <a:rPr sz="20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возрасту.</a:t>
            </a:r>
            <a:endParaRPr sz="20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Зубы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мудрости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появляются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лет.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Дальнейшие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возрастные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особенности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зубов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связаны</a:t>
            </a:r>
            <a:r>
              <a:rPr sz="2000" cap="small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проходящими</a:t>
            </a:r>
            <a:r>
              <a:rPr sz="2000" cap="small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них</a:t>
            </a:r>
            <a:r>
              <a:rPr sz="2000" cap="small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химическими</a:t>
            </a:r>
            <a:r>
              <a:rPr sz="2000" cap="small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изменениями.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В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их</a:t>
            </a:r>
            <a:r>
              <a:rPr sz="2000" cap="small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составе</a:t>
            </a:r>
            <a:r>
              <a:rPr sz="2000" cap="small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уменьшается количество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органических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веществ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увеличивается</a:t>
            </a:r>
            <a:r>
              <a:rPr sz="2000" cap="small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количество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неорганических.</a:t>
            </a:r>
            <a:endParaRPr sz="200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ВЗРОСЛЫХ</a:t>
            </a:r>
            <a:r>
              <a:rPr sz="16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ЛЮДЕЙ</a:t>
            </a: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ПОЧТИ</a:t>
            </a: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ПОЛНОСТЬЮ</a:t>
            </a:r>
            <a:r>
              <a:rPr sz="1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ПРЕКРАЩАЕТСЯ</a:t>
            </a:r>
            <a:r>
              <a:rPr sz="1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НОВООБРАЗОВАНИЕ</a:t>
            </a:r>
            <a:r>
              <a:rPr sz="16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ДЕНТИНА</a:t>
            </a:r>
            <a:r>
              <a:rPr sz="16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ВОЗРАСТАЕТ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187" y="4913757"/>
            <a:ext cx="10243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0035" algn="l"/>
                <a:tab pos="2775585" algn="l"/>
                <a:tab pos="8608695" algn="l"/>
              </a:tabLst>
            </a:pP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че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емен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cap="small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пов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7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хно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6778" y="4965572"/>
            <a:ext cx="7444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4485" algn="l"/>
                <a:tab pos="1325880" algn="l"/>
                <a:tab pos="2766695" algn="l"/>
                <a:tab pos="3214370" algn="l"/>
                <a:tab pos="6709409" algn="l"/>
              </a:tabLst>
            </a:pP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ДЕНТИН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СТИРАЮТСЯ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ЖЕВАТЕЛЬНОЙ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ЭМАЛЬ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1583" y="5270372"/>
            <a:ext cx="36048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8200" algn="l"/>
                <a:tab pos="261429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ЗУБОВ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ПОДВЕРГАЕТСЯ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АТРОФИИ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187" y="5218557"/>
            <a:ext cx="11128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9365" algn="l"/>
                <a:tab pos="6005830" algn="l"/>
                <a:tab pos="7509509" algn="l"/>
                <a:tab pos="8940800" algn="l"/>
                <a:tab pos="9373870" algn="l"/>
                <a:tab pos="10507980" algn="l"/>
              </a:tabLst>
            </a:pP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18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па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лед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тв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000" cap="small" spc="-8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дшен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187" y="5523382"/>
            <a:ext cx="4606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СКЛЕРОТИЧЕСКИХ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ИЗМЕНЕНИЙ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СОСУДАХ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32547" y="166115"/>
            <a:ext cx="4498975" cy="706120"/>
            <a:chOff x="7432547" y="166115"/>
            <a:chExt cx="4498975" cy="706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32547" y="166115"/>
              <a:ext cx="4498848" cy="7040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6075" y="204215"/>
              <a:ext cx="4462272" cy="6675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26806" y="334137"/>
            <a:ext cx="39408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entury Gothic"/>
                <a:cs typeface="Century Gothic"/>
              </a:rPr>
              <a:t>СЛЮННЫЕ</a:t>
            </a:r>
            <a:r>
              <a:rPr sz="3200" b="1" spc="-55" dirty="0">
                <a:latin typeface="Century Gothic"/>
                <a:cs typeface="Century Gothic"/>
              </a:rPr>
              <a:t> </a:t>
            </a:r>
            <a:r>
              <a:rPr sz="3200" b="1" spc="-10" dirty="0">
                <a:latin typeface="Century Gothic"/>
                <a:cs typeface="Century Gothic"/>
              </a:rPr>
              <a:t>ЖЕЛЕЗЫ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447" y="448183"/>
            <a:ext cx="12706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lr>
                <a:srgbClr val="F4B54A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Слюнные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эпителия,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5430" y="439648"/>
            <a:ext cx="2593975" cy="513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4300" marR="5080" indent="-102235">
              <a:lnSpc>
                <a:spcPct val="128000"/>
              </a:lnSpc>
              <a:spcBef>
                <a:spcPts val="90"/>
              </a:spcBef>
              <a:tabLst>
                <a:tab pos="902335" algn="l"/>
                <a:tab pos="1760855" algn="l"/>
                <a:tab pos="2304415" algn="l"/>
              </a:tabLst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ЖЕЛЕЗЫ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РАЗВИВАЮТСЯ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ИЗ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ВЫСТИЛАЮЩЕГО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РОТОВУЮ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0971" y="487806"/>
            <a:ext cx="2593975" cy="4730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3030" marR="5080" indent="-100965">
              <a:lnSpc>
                <a:spcPct val="104700"/>
              </a:lnSpc>
              <a:spcBef>
                <a:spcPts val="60"/>
              </a:spcBef>
              <a:tabLst>
                <a:tab pos="1125220" algn="l"/>
                <a:tab pos="1685925" algn="l"/>
                <a:tab pos="2336800" algn="l"/>
              </a:tabLst>
            </a:pP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йн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3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пл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ос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 п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3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эмб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447" y="935862"/>
            <a:ext cx="6642100" cy="3321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algn="just">
              <a:lnSpc>
                <a:spcPct val="100000"/>
              </a:lnSpc>
              <a:spcBef>
                <a:spcPts val="95"/>
              </a:spcBef>
            </a:pP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вре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6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жд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 </a:t>
            </a:r>
            <a:r>
              <a:rPr sz="16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6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16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cap="small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  </a:t>
            </a:r>
            <a:r>
              <a:rPr sz="16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ушн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й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жел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авн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6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нижн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4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 </a:t>
            </a:r>
            <a:r>
              <a:rPr sz="1600" cap="small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,84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60" dirty="0">
                <a:solidFill>
                  <a:srgbClr val="FFFFFF"/>
                </a:solidFill>
                <a:latin typeface="Arial"/>
                <a:cs typeface="Arial"/>
              </a:rPr>
              <a:t>ъ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яз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– 0,4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у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cap="small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1600" cap="small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авн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43,</a:t>
            </a:r>
            <a:r>
              <a:rPr sz="16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16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6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г)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оз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cap="small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ом 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оз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</a:t>
            </a:r>
            <a:r>
              <a:rPr sz="1600" cap="small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6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cap="small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6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 </a:t>
            </a:r>
            <a:r>
              <a:rPr sz="1600" cap="small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600" cap="small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600" cap="small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cap="small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ше </a:t>
            </a:r>
            <a:r>
              <a:rPr sz="1600" cap="small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вели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ины</a:t>
            </a:r>
            <a:r>
              <a:rPr sz="16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жд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9085" marR="5715" indent="-287020" algn="just">
              <a:lnSpc>
                <a:spcPts val="1920"/>
              </a:lnSpc>
              <a:spcBef>
                <a:spcPts val="1050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Возрастные</a:t>
            </a:r>
            <a:r>
              <a:rPr sz="1600" cap="small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изменения</a:t>
            </a:r>
            <a:r>
              <a:rPr sz="1600" cap="small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слюнных</a:t>
            </a:r>
            <a:r>
              <a:rPr sz="1600" cap="small" spc="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желез</a:t>
            </a:r>
            <a:r>
              <a:rPr sz="1600" cap="small" spc="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характеризуются</a:t>
            </a:r>
            <a:r>
              <a:rPr sz="1600" cap="small" spc="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их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ростом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длину,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расширением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протоков,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увеличением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количества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железистых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клеток.</a:t>
            </a:r>
            <a:r>
              <a:rPr sz="1600" cap="small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r>
              <a:rPr sz="1600" cap="small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600" cap="small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строение</a:t>
            </a:r>
            <a:r>
              <a:rPr sz="1600" cap="small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приближается</a:t>
            </a:r>
            <a:r>
              <a:rPr sz="1600" cap="small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к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строению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взрослых.</a:t>
            </a:r>
            <a:r>
              <a:rPr sz="1600" cap="small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отличие</a:t>
            </a:r>
            <a:r>
              <a:rPr sz="1600" cap="small" spc="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cap="small" spc="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взрослых</a:t>
            </a:r>
            <a:r>
              <a:rPr sz="1600" cap="small" spc="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5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слюнных железах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новорожденного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много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рыхлой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соединительной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ткани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ts val="1860"/>
              </a:lnSpc>
              <a:tabLst>
                <a:tab pos="941705" algn="l"/>
                <a:tab pos="2240280" algn="l"/>
                <a:tab pos="3526790" algn="l"/>
                <a:tab pos="5377180" algn="l"/>
              </a:tabLst>
            </a:pP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МАЛО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ЖЕЛЕЗИСТОЙ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ПАРЕНХИМЫ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ОСУЩЕСТВЛЯЮЩЕЙ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СЕКРЕТОРНУЮ</a:t>
            </a:r>
            <a:endParaRPr sz="125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ФУНКЦИЮ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1392" y="977138"/>
            <a:ext cx="4232402" cy="333629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15518" y="4860163"/>
            <a:ext cx="1131189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процессе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раннего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ребенка,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мере развития</a:t>
            </a:r>
            <a:r>
              <a:rPr sz="1400" spc="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его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организма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слюнные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железы увеличиваются,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 них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нарастает</a:t>
            </a: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количество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секретирующих</a:t>
            </a:r>
            <a:r>
              <a:rPr sz="14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клеток</a:t>
            </a:r>
            <a:r>
              <a:rPr sz="14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соответственно</a:t>
            </a:r>
            <a:r>
              <a:rPr sz="14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количество</a:t>
            </a:r>
            <a:r>
              <a:rPr sz="14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слюны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ее</a:t>
            </a:r>
            <a:r>
              <a:rPr sz="14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ферментативная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активность.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Этот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процесс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продол­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жается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4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10-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летнего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возраста.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Но уже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возрасте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месяцев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слюнные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железы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достигают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значительного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именно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этот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период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детей наблюдается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постоянное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(физиологическое)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слюнотечение.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Объясняется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тем,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что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слюны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выделяется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много,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способность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глотать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</a:t>
            </a: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еще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полностью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4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выработалась.</a:t>
            </a:r>
            <a:r>
              <a:rPr sz="14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Наибольшая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ферментативная</a:t>
            </a:r>
            <a:r>
              <a:rPr sz="14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активность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слюны</a:t>
            </a: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наблюдается</a:t>
            </a:r>
            <a:r>
              <a:rPr sz="14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детей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возрасте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2—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лет.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секрецию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слюны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оказывает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влияние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 характер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пищи.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Например, на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коровье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молоко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выделяется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больше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слюны,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женское, а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кисломолочные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смеси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вдвое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больше,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коровье.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124" y="668629"/>
            <a:ext cx="11636375" cy="494982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80"/>
              </a:spcBef>
            </a:pPr>
            <a:r>
              <a:rPr sz="2000" b="1" cap="small" spc="-5" dirty="0">
                <a:solidFill>
                  <a:srgbClr val="FFC000"/>
                </a:solidFill>
                <a:latin typeface="Arial"/>
                <a:cs typeface="Arial"/>
              </a:rPr>
              <a:t>Я</a:t>
            </a:r>
            <a:r>
              <a:rPr sz="2000" b="1" cap="small" spc="-10" dirty="0">
                <a:solidFill>
                  <a:srgbClr val="FFC000"/>
                </a:solidFill>
                <a:latin typeface="Arial"/>
                <a:cs typeface="Arial"/>
              </a:rPr>
              <a:t>зы</a:t>
            </a:r>
            <a:r>
              <a:rPr sz="2000" b="1" cap="small" spc="-5" dirty="0">
                <a:solidFill>
                  <a:srgbClr val="FFC000"/>
                </a:solidFill>
                <a:latin typeface="Arial"/>
                <a:cs typeface="Arial"/>
              </a:rPr>
              <a:t>к</a:t>
            </a:r>
            <a:r>
              <a:rPr sz="2000" b="1" cap="small" spc="9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000" b="1" cap="small" spc="-10" dirty="0">
                <a:solidFill>
                  <a:srgbClr val="FFC000"/>
                </a:solidFill>
                <a:latin typeface="Arial"/>
                <a:cs typeface="Arial"/>
              </a:rPr>
              <a:t>н</a:t>
            </a:r>
            <a:r>
              <a:rPr sz="2000" b="1" cap="small" spc="-15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2000" b="1" cap="small" spc="-45" dirty="0">
                <a:solidFill>
                  <a:srgbClr val="FFC000"/>
                </a:solidFill>
                <a:latin typeface="Arial"/>
                <a:cs typeface="Arial"/>
              </a:rPr>
              <a:t>в</a:t>
            </a:r>
            <a:r>
              <a:rPr sz="2000" b="1" cap="small" spc="-15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2000" b="1" cap="small" spc="-30" dirty="0">
                <a:solidFill>
                  <a:srgbClr val="FFC000"/>
                </a:solidFill>
                <a:latin typeface="Arial"/>
                <a:cs typeface="Arial"/>
              </a:rPr>
              <a:t>р</a:t>
            </a:r>
            <a:r>
              <a:rPr sz="2000" b="1" cap="small" spc="-25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2000" b="1" cap="small" spc="-20" dirty="0">
                <a:solidFill>
                  <a:srgbClr val="FFC000"/>
                </a:solidFill>
                <a:latin typeface="Arial"/>
                <a:cs typeface="Arial"/>
              </a:rPr>
              <a:t>ж</a:t>
            </a:r>
            <a:r>
              <a:rPr sz="2000" b="1" cap="small" spc="-10" dirty="0">
                <a:solidFill>
                  <a:srgbClr val="FFC000"/>
                </a:solidFill>
                <a:latin typeface="Arial"/>
                <a:cs typeface="Arial"/>
              </a:rPr>
              <a:t>д</a:t>
            </a:r>
            <a:r>
              <a:rPr sz="2000" b="1" cap="small" spc="-5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2000" b="1" cap="small" spc="-10" dirty="0">
                <a:solidFill>
                  <a:srgbClr val="FFC000"/>
                </a:solidFill>
                <a:latin typeface="Arial"/>
                <a:cs typeface="Arial"/>
              </a:rPr>
              <a:t>нн</a:t>
            </a:r>
            <a:r>
              <a:rPr sz="2000" b="1" cap="small" spc="-5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r>
              <a:rPr sz="2000" b="1" cap="small" spc="-10" dirty="0">
                <a:solidFill>
                  <a:srgbClr val="FFC000"/>
                </a:solidFill>
                <a:latin typeface="Arial"/>
                <a:cs typeface="Arial"/>
              </a:rPr>
              <a:t>г</a:t>
            </a:r>
            <a:r>
              <a:rPr sz="2000" b="1" cap="small" spc="-5" dirty="0">
                <a:solidFill>
                  <a:srgbClr val="FFC000"/>
                </a:solidFill>
                <a:latin typeface="Arial"/>
                <a:cs typeface="Arial"/>
              </a:rPr>
              <a:t>о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80"/>
              </a:spcBef>
            </a:pP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зык</a:t>
            </a:r>
            <a:r>
              <a:rPr sz="2000" cap="small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денно</a:t>
            </a:r>
            <a:r>
              <a:rPr sz="20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2000" cap="small" spc="-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ши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сительн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cap="small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тре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cap="small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тче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 вы</a:t>
            </a:r>
            <a:r>
              <a:rPr sz="2000" cap="small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ажен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20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мышеч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20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ям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зви</a:t>
            </a:r>
            <a:r>
              <a:rPr sz="2000" cap="small" spc="-8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0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се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0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ве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0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2000" cap="small" spc="-1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тических</a:t>
            </a:r>
            <a:r>
              <a:rPr sz="20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8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в. 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 пов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7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хно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20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язы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сп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чки</a:t>
            </a:r>
            <a:r>
              <a:rPr sz="2000" cap="small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выми</a:t>
            </a:r>
            <a:r>
              <a:rPr sz="2000" cap="small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ам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Тве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нё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енно</a:t>
            </a:r>
            <a:r>
              <a:rPr sz="2000" cap="small" spc="-9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яг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нё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сп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cap="small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9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ьно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20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у 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14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хо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дитс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ак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ески</a:t>
            </a:r>
            <a:r>
              <a:rPr sz="20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cap="small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вне</a:t>
            </a:r>
            <a:r>
              <a:rPr sz="20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тве</a:t>
            </a:r>
            <a:r>
              <a:rPr sz="2000" cap="small" spc="-1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нё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cap="small" spc="-5" dirty="0">
                <a:solidFill>
                  <a:srgbClr val="FFC000"/>
                </a:solidFill>
                <a:latin typeface="Arial"/>
                <a:cs typeface="Arial"/>
              </a:rPr>
              <a:t>Мин</a:t>
            </a:r>
            <a:r>
              <a:rPr sz="2000" b="1" cap="small" dirty="0">
                <a:solidFill>
                  <a:srgbClr val="FFC000"/>
                </a:solidFill>
                <a:latin typeface="Arial"/>
                <a:cs typeface="Arial"/>
              </a:rPr>
              <a:t>д</a:t>
            </a:r>
            <a:r>
              <a:rPr sz="2000" b="1" cap="small" spc="-30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2000" b="1" cap="small" spc="-5" dirty="0">
                <a:solidFill>
                  <a:srgbClr val="FFC000"/>
                </a:solidFill>
                <a:latin typeface="Arial"/>
                <a:cs typeface="Arial"/>
              </a:rPr>
              <a:t>лины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Минд</a:t>
            </a:r>
            <a:r>
              <a:rPr sz="2000" cap="small" spc="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лин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тенси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зви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9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тся</a:t>
            </a:r>
            <a:r>
              <a:rPr sz="20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теч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пе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9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9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жи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и,</a:t>
            </a:r>
            <a:r>
              <a:rPr sz="20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114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те</a:t>
            </a:r>
            <a:r>
              <a:rPr sz="20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8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зн</a:t>
            </a:r>
            <a:r>
              <a:rPr sz="2000" cap="small" spc="-1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ител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ипе</a:t>
            </a:r>
            <a:r>
              <a:rPr sz="2000" cap="small" spc="-7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фи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10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cap="small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кр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9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­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cap="small" spc="-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1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8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000" cap="small" spc="-10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хан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000" cap="small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4—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000" cap="small" spc="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змер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нд</a:t>
            </a:r>
            <a:r>
              <a:rPr sz="2000" cap="small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твет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ет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зм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нд</a:t>
            </a:r>
            <a:r>
              <a:rPr sz="2000" cap="small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 ч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ве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98483" y="596011"/>
            <a:ext cx="19069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10" dirty="0">
                <a:latin typeface="Century Gothic"/>
                <a:cs typeface="Century Gothic"/>
              </a:rPr>
              <a:t>ПИЩЕВОД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290" y="671830"/>
            <a:ext cx="7119620" cy="3465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Пищевод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образуется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передней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r>
              <a:rPr sz="14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окружающей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ее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мезенхимы.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начале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его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эпителий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однослойный,</a:t>
            </a:r>
            <a:r>
              <a:rPr sz="1400" cap="small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недельного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эмбриона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становится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двухслойным.</a:t>
            </a:r>
            <a:r>
              <a:rPr sz="1400" cap="small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Затем</a:t>
            </a:r>
            <a:r>
              <a:rPr sz="1400" cap="small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клетки</a:t>
            </a:r>
            <a:r>
              <a:rPr sz="1400" cap="small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эпителия</a:t>
            </a:r>
            <a:r>
              <a:rPr sz="1400" cap="small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сильно</a:t>
            </a:r>
            <a:r>
              <a:rPr sz="1400" cap="small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разрастаются</a:t>
            </a:r>
            <a:r>
              <a:rPr sz="1400" cap="small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полностью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закрывают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просвет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трубки.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Лишь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месяцу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они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распадаются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освобождают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просвет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пищевода.</a:t>
            </a:r>
            <a:r>
              <a:rPr sz="14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го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месяца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эпителий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пищевода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становится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многослойным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плоским.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Мышечная</a:t>
            </a:r>
            <a:r>
              <a:rPr sz="1400" cap="small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оболочка</a:t>
            </a:r>
            <a:r>
              <a:rPr sz="1400" cap="small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пищевода</a:t>
            </a:r>
            <a:r>
              <a:rPr sz="1400" cap="small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развивается</a:t>
            </a:r>
            <a:r>
              <a:rPr sz="1400" cap="small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cap="small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м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месяце,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конце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месяца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формируются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его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железы,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4-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образуется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мышечный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слой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слизистой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оболочки.</a:t>
            </a:r>
            <a:endParaRPr sz="1400">
              <a:latin typeface="Arial"/>
              <a:cs typeface="Arial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935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Длина</a:t>
            </a:r>
            <a:r>
              <a:rPr sz="1400" cap="small" spc="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пищевода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новорожденного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11-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16 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см.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расположен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выше,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у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взрослого.</a:t>
            </a:r>
            <a:r>
              <a:rPr sz="1400" cap="small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Снижение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верхней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границы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происходит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постепенно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лет.</a:t>
            </a:r>
            <a:endParaRPr sz="1400">
              <a:latin typeface="Arial"/>
              <a:cs typeface="Arial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иж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ниц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пище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ди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  – 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го</a:t>
            </a:r>
            <a:endParaRPr sz="1400">
              <a:latin typeface="Arial"/>
              <a:cs typeface="Arial"/>
            </a:endParaRPr>
          </a:p>
          <a:p>
            <a:pPr marL="299085" marR="6985" algn="just">
              <a:lnSpc>
                <a:spcPct val="100000"/>
              </a:lnSpc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ище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бы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тет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летн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 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дли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sz="14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cap="small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пище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ей по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янн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35"/>
              </a:spcBef>
              <a:buClr>
                <a:srgbClr val="F4B54A"/>
              </a:buClr>
              <a:buChar char="•"/>
              <a:tabLst>
                <a:tab pos="299085" algn="l"/>
                <a:tab pos="299720" algn="l"/>
                <a:tab pos="996950" algn="l"/>
                <a:tab pos="1963420" algn="l"/>
                <a:tab pos="2687320" algn="l"/>
                <a:tab pos="2934335" algn="l"/>
                <a:tab pos="3173730" algn="l"/>
                <a:tab pos="3903979" algn="l"/>
                <a:tab pos="4782820" algn="l"/>
                <a:tab pos="5768975" algn="l"/>
                <a:tab pos="6110605" algn="l"/>
                <a:tab pos="6895465" algn="l"/>
              </a:tabLst>
            </a:pP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Форма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пищевода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проста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разных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участках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варьирует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круглой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0998" y="4147185"/>
            <a:ext cx="339344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908685" algn="l"/>
                <a:tab pos="1903730" algn="l"/>
                <a:tab pos="2172335" algn="l"/>
              </a:tabLst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СУЖЕНИЯ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ПИЩЕВОДА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ОПРЕДЕЛЕННЫХ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802" y="4110609"/>
            <a:ext cx="6832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8875" algn="l"/>
                <a:tab pos="5703570" algn="l"/>
                <a:tab pos="6461125" algn="l"/>
              </a:tabLst>
            </a:pP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3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ах</a:t>
            </a:r>
            <a:r>
              <a:rPr sz="1400" cap="small" spc="-3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290" y="4324350"/>
            <a:ext cx="7119620" cy="185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ПРОХОЖДЕНИИ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ЧЕРЕЗ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ДИАФРАГМУ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УРОВНЕ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ДЕЛЕНИЯ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ТРАХЕИ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БРОНХИ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ВЫХОДА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ИЗ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ГЛОТКИ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ПОЯВЛЯЮТСЯ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ПОСЛЕ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РОЖДЕНИЯ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299085" marR="6350" indent="-287020" algn="just">
              <a:lnSpc>
                <a:spcPct val="111200"/>
              </a:lnSpc>
              <a:spcBef>
                <a:spcPts val="750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Форма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пищевода,</a:t>
            </a:r>
            <a:r>
              <a:rPr sz="1400" cap="small" spc="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его</a:t>
            </a:r>
            <a:r>
              <a:rPr sz="1400" cap="small" spc="1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расположение</a:t>
            </a:r>
            <a:r>
              <a:rPr sz="1400" cap="small" spc="1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spc="1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отношению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другим</a:t>
            </a:r>
            <a:r>
              <a:rPr sz="1400" cap="small" spc="16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органам,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расположение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нервов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сосудов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новорожденного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отличается</a:t>
            </a:r>
            <a:r>
              <a:rPr sz="1400" cap="small" spc="15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от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взрослого.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моменту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рождения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плода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полностью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сформирована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хорошо</a:t>
            </a:r>
            <a:endParaRPr sz="1400">
              <a:latin typeface="Arial"/>
              <a:cs typeface="Arial"/>
            </a:endParaRPr>
          </a:p>
          <a:p>
            <a:pPr marL="299085" marR="6350" algn="just">
              <a:lnSpc>
                <a:spcPct val="100000"/>
              </a:lnSpc>
            </a:pP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лим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су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ор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ппа</a:t>
            </a:r>
            <a:r>
              <a:rPr sz="1400" cap="small" spc="-7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пище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впол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сф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пред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неб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ьш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cap="small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м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10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тип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лярн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кле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интенсив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тся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ждени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8603" y="1241894"/>
            <a:ext cx="4390516" cy="45787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406" y="1450085"/>
            <a:ext cx="1140587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Пищевод</a:t>
            </a:r>
            <a:r>
              <a:rPr sz="2400" spc="29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400" spc="30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новорожденных</a:t>
            </a:r>
            <a:r>
              <a:rPr sz="2400" spc="29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400" spc="30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2400" spc="29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раннего</a:t>
            </a:r>
            <a:r>
              <a:rPr sz="2400" spc="30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возраста</a:t>
            </a:r>
            <a:r>
              <a:rPr sz="2400" spc="29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имеет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воронкообразную</a:t>
            </a:r>
            <a:r>
              <a:rPr sz="2400" spc="2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форму.</a:t>
            </a:r>
            <a:r>
              <a:rPr sz="2400" spc="2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Верхняя</a:t>
            </a:r>
            <a:r>
              <a:rPr sz="2400" spc="2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часть</a:t>
            </a:r>
            <a:r>
              <a:rPr sz="2400" spc="2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пищевода</a:t>
            </a:r>
            <a:r>
              <a:rPr sz="2400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сплющена</a:t>
            </a:r>
            <a:r>
              <a:rPr sz="2400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spc="-20" dirty="0">
                <a:solidFill>
                  <a:srgbClr val="FFFFFF"/>
                </a:solidFill>
                <a:latin typeface="Century Gothic"/>
                <a:cs typeface="Century Gothic"/>
              </a:rPr>
              <a:t>(это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обусловлено</a:t>
            </a:r>
            <a:r>
              <a:rPr sz="2400" spc="43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двусторонним</a:t>
            </a:r>
            <a:r>
              <a:rPr sz="2400" spc="44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давлением</a:t>
            </a:r>
            <a:r>
              <a:rPr sz="2400" spc="43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трахеи</a:t>
            </a:r>
            <a:r>
              <a:rPr sz="2400" spc="43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400" spc="43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позвоночника),</a:t>
            </a:r>
            <a:r>
              <a:rPr sz="2400" spc="4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spc="-50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средней</a:t>
            </a:r>
            <a:r>
              <a:rPr sz="2400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так</a:t>
            </a:r>
            <a:r>
              <a:rPr sz="2400" spc="3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называемой</a:t>
            </a:r>
            <a:r>
              <a:rPr sz="2400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кардиальной</a:t>
            </a:r>
            <a:r>
              <a:rPr sz="2400" spc="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части</a:t>
            </a:r>
            <a:r>
              <a:rPr sz="2400" spc="3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2400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расширен,</a:t>
            </a:r>
            <a:r>
              <a:rPr sz="2400" spc="3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400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ближе</a:t>
            </a:r>
            <a:r>
              <a:rPr sz="2400" spc="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entury Gothic"/>
                <a:cs typeface="Century Gothic"/>
              </a:rPr>
              <a:t>к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желудку</a:t>
            </a:r>
            <a:r>
              <a:rPr sz="24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приобретает</a:t>
            </a:r>
            <a:r>
              <a:rPr sz="24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цилиндрическую</a:t>
            </a:r>
            <a:r>
              <a:rPr sz="24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форму.</a:t>
            </a:r>
            <a:r>
              <a:rPr sz="24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Мышечные</a:t>
            </a:r>
            <a:r>
              <a:rPr sz="24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слои</a:t>
            </a:r>
            <a:r>
              <a:rPr sz="24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развиты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слабо.</a:t>
            </a:r>
            <a:r>
              <a:rPr sz="2400" spc="21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Нежная</a:t>
            </a:r>
            <a:r>
              <a:rPr sz="2400" spc="2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слизистая</a:t>
            </a:r>
            <a:r>
              <a:rPr sz="2400" spc="229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оболочка,</a:t>
            </a:r>
            <a:r>
              <a:rPr sz="2400" spc="2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покрываю­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щая</a:t>
            </a:r>
            <a:r>
              <a:rPr sz="2400" spc="2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его</a:t>
            </a:r>
            <a:r>
              <a:rPr sz="2400" spc="229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внутреннюю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поверхность,</a:t>
            </a:r>
            <a:r>
              <a:rPr sz="2400" spc="5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богата</a:t>
            </a:r>
            <a:r>
              <a:rPr sz="2400" spc="54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кровеносными</a:t>
            </a:r>
            <a:r>
              <a:rPr sz="2400" spc="54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сосудами.</a:t>
            </a:r>
            <a:r>
              <a:rPr sz="2400" spc="5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Слизистые</a:t>
            </a:r>
            <a:r>
              <a:rPr sz="2400" spc="55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железы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развиты</a:t>
            </a:r>
            <a:r>
              <a:rPr sz="240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слабо,</a:t>
            </a:r>
            <a:r>
              <a:rPr sz="240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поэтому</a:t>
            </a:r>
            <a:r>
              <a:rPr sz="240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внутренняя</a:t>
            </a:r>
            <a:r>
              <a:rPr sz="240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поверхность</a:t>
            </a:r>
            <a:r>
              <a:rPr sz="240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пищевода</a:t>
            </a:r>
            <a:r>
              <a:rPr sz="24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всегда</a:t>
            </a:r>
            <a:r>
              <a:rPr sz="240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сухая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400" spc="18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легкоранимая.</a:t>
            </a:r>
            <a:r>
              <a:rPr sz="2400" spc="18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2400" spc="19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мере</a:t>
            </a:r>
            <a:r>
              <a:rPr sz="2400" spc="1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2400" spc="18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2400" spc="1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изменяются</a:t>
            </a:r>
            <a:r>
              <a:rPr sz="2400" spc="1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2400" spc="1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только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размеры,</a:t>
            </a:r>
            <a:r>
              <a:rPr sz="2400" spc="3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2400" spc="3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400" spc="3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форма</a:t>
            </a:r>
            <a:r>
              <a:rPr sz="2400" spc="33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органа</a:t>
            </a:r>
            <a:r>
              <a:rPr sz="2400" spc="3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r>
              <a:rPr sz="2400" spc="3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исчезает</a:t>
            </a:r>
            <a:r>
              <a:rPr sz="2400" spc="3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воронкообразность</a:t>
            </a:r>
            <a:r>
              <a:rPr sz="2400" spc="33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spc="-50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постепенно</a:t>
            </a:r>
            <a:r>
              <a:rPr sz="2400" spc="7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формируется</a:t>
            </a:r>
            <a:r>
              <a:rPr sz="2400" spc="7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пищевод,</a:t>
            </a:r>
            <a:r>
              <a:rPr sz="2400" spc="70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характерный</a:t>
            </a:r>
            <a:r>
              <a:rPr sz="2400" spc="7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dirty="0">
                <a:solidFill>
                  <a:srgbClr val="FFFFFF"/>
                </a:solidFill>
                <a:latin typeface="Century Gothic"/>
                <a:cs typeface="Century Gothic"/>
              </a:rPr>
              <a:t>для</a:t>
            </a:r>
            <a:r>
              <a:rPr sz="2400" spc="71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400" spc="-10" dirty="0">
                <a:solidFill>
                  <a:srgbClr val="FFFFFF"/>
                </a:solidFill>
                <a:latin typeface="Century Gothic"/>
                <a:cs typeface="Century Gothic"/>
              </a:rPr>
              <a:t>взрослого человека.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13730" y="567689"/>
            <a:ext cx="2101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Century Gothic"/>
                <a:cs typeface="Century Gothic"/>
              </a:rPr>
              <a:t>ПИЩЕВОД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3420" y="88392"/>
            <a:ext cx="2895600" cy="706120"/>
            <a:chOff x="4503420" y="88392"/>
            <a:chExt cx="2895600" cy="706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3420" y="88392"/>
              <a:ext cx="2895600" cy="7040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5424" y="126492"/>
              <a:ext cx="2859024" cy="6675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96154" y="238125"/>
            <a:ext cx="23406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ЖЕЛУДОК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220216" y="4642865"/>
            <a:ext cx="9750425" cy="189483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9085" marR="6350" indent="-287020" algn="just">
              <a:lnSpc>
                <a:spcPts val="1510"/>
              </a:lnSpc>
              <a:spcBef>
                <a:spcPts val="295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Желудок</a:t>
            </a:r>
            <a:r>
              <a:rPr sz="1400" cap="small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появляется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4-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неделе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внутриутробного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развития;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неделе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нем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формируется</a:t>
            </a:r>
            <a:r>
              <a:rPr sz="1400" cap="small" spc="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слой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кольцевой</a:t>
            </a:r>
            <a:r>
              <a:rPr sz="14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мускулатуры;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13-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14-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неделе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наружный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продольный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слой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несколько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позже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внутренний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косой</a:t>
            </a:r>
            <a:r>
              <a:rPr sz="14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слой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мышечной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стенки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желудка. 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течение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го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месяца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плода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формируются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все</a:t>
            </a:r>
            <a:r>
              <a:rPr sz="1400" cap="small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отделы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желудка.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течение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6-10-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недели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закладываются</a:t>
            </a:r>
            <a:r>
              <a:rPr sz="1400" cap="small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железы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желудка.</a:t>
            </a:r>
            <a:endParaRPr sz="1400">
              <a:latin typeface="Arial"/>
              <a:cs typeface="Arial"/>
            </a:endParaRPr>
          </a:p>
          <a:p>
            <a:pPr marL="299085" indent="-287020" algn="just">
              <a:lnSpc>
                <a:spcPts val="1595"/>
              </a:lnSpc>
              <a:spcBef>
                <a:spcPts val="755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Полость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желудка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новорожденного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очень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мала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вмещает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только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cap="small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мл.</a:t>
            </a:r>
            <a:r>
              <a:rPr sz="1400" cap="small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му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дню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она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увеличивается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299085" marR="6985" algn="just">
              <a:lnSpc>
                <a:spcPts val="1510"/>
              </a:lnSpc>
              <a:spcBef>
                <a:spcPts val="105"/>
              </a:spcBef>
            </a:pP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з.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ет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тить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мл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че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бе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ъ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ет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рм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).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ание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жел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 прие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пищи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дви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сп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об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-3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усил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же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звитию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же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з.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онц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а 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ъем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жел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аве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75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95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а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150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1801" y="829817"/>
            <a:ext cx="4148328" cy="376148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8182" y="223265"/>
            <a:ext cx="3706240" cy="374827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071" y="211200"/>
            <a:ext cx="3372866" cy="34315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959" y="550621"/>
            <a:ext cx="11181715" cy="5819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ts val="228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возрастом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значительно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увеличивается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масса</a:t>
            </a:r>
            <a:r>
              <a:rPr sz="20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желудка.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Так,</a:t>
            </a:r>
            <a:r>
              <a:rPr sz="2000" cap="small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20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она</a:t>
            </a:r>
            <a:endParaRPr sz="2000">
              <a:latin typeface="Century Gothic"/>
              <a:cs typeface="Century Gothic"/>
            </a:endParaRPr>
          </a:p>
          <a:p>
            <a:pPr marL="299085" marR="286385">
              <a:lnSpc>
                <a:spcPts val="2160"/>
              </a:lnSpc>
              <a:spcBef>
                <a:spcPts val="150"/>
              </a:spcBef>
            </a:pP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сос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в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2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сяц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в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4 –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ле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12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ле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15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сса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ка</a:t>
            </a:r>
            <a:r>
              <a:rPr sz="20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возр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ом</a:t>
            </a:r>
            <a:r>
              <a:rPr sz="20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тся</a:t>
            </a:r>
            <a:r>
              <a:rPr sz="20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сса</a:t>
            </a:r>
            <a:r>
              <a:rPr sz="20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99085" marR="267335" indent="-287020">
              <a:lnSpc>
                <a:spcPct val="90000"/>
              </a:lnSpc>
              <a:spcBef>
                <a:spcPts val="1050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Мышечная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оболочка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стенки</a:t>
            </a:r>
            <a:r>
              <a:rPr sz="20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желудка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имеет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слоя,</a:t>
            </a:r>
            <a:r>
              <a:rPr sz="2000" cap="small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развитых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разной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степени.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Хорошо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развит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средний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слой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кольцевых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волокон,</a:t>
            </a:r>
            <a:r>
              <a:rPr sz="20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хуже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поверхностный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слой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продольных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волокон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глубокий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слой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косых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волокон.</a:t>
            </a:r>
            <a:r>
              <a:rPr sz="20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Последний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очень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быстро</a:t>
            </a:r>
            <a:endParaRPr sz="2000">
              <a:latin typeface="Century Gothic"/>
              <a:cs typeface="Century Gothic"/>
            </a:endParaRPr>
          </a:p>
          <a:p>
            <a:pPr marL="299085">
              <a:lnSpc>
                <a:spcPts val="2039"/>
              </a:lnSpc>
            </a:pP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оболо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ка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ка</a:t>
            </a:r>
            <a:r>
              <a:rPr sz="20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енн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хор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шо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endParaRPr sz="2000">
              <a:latin typeface="Century Gothic"/>
              <a:cs typeface="Century Gothic"/>
            </a:endParaRPr>
          </a:p>
          <a:p>
            <a:pPr marL="299085" marR="43815">
              <a:lnSpc>
                <a:spcPts val="2160"/>
              </a:lnSpc>
              <a:spcBef>
                <a:spcPts val="150"/>
              </a:spcBef>
            </a:pP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ит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ел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лщ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е,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о.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ер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зн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оболо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о,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обр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ся брюш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но</a:t>
            </a:r>
            <a:r>
              <a:rPr sz="20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больш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льни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кий</a:t>
            </a:r>
            <a:r>
              <a:rPr sz="20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99085" marR="5080" indent="-287020">
              <a:lnSpc>
                <a:spcPts val="2160"/>
              </a:lnSpc>
              <a:spcBef>
                <a:spcPts val="108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Желудок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20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раннего</a:t>
            </a:r>
            <a:r>
              <a:rPr sz="20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возраста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расположен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горизонтально.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мере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ребенка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занимает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вертикальное</a:t>
            </a:r>
            <a:r>
              <a:rPr sz="20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положение.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7-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sz="20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желудок</a:t>
            </a:r>
            <a:r>
              <a:rPr sz="20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уже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размещен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так,</a:t>
            </a:r>
            <a:r>
              <a:rPr sz="20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как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endParaRPr sz="2000">
              <a:latin typeface="Century Gothic"/>
              <a:cs typeface="Century Gothic"/>
            </a:endParaRPr>
          </a:p>
          <a:p>
            <a:pPr marL="299085" marR="619760">
              <a:lnSpc>
                <a:spcPts val="2160"/>
              </a:lnSpc>
            </a:pP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лы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х.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ка</a:t>
            </a:r>
            <a:r>
              <a:rPr sz="20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ерн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ивно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по ср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вн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ю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я.</a:t>
            </a:r>
            <a:endParaRPr sz="2000">
              <a:latin typeface="Century Gothic"/>
              <a:cs typeface="Century Gothic"/>
            </a:endParaRPr>
          </a:p>
          <a:p>
            <a:pPr marL="299085" marR="822960" indent="-287020">
              <a:lnSpc>
                <a:spcPts val="216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Главным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ферментом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желудочного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сока</a:t>
            </a:r>
            <a:r>
              <a:rPr sz="20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служит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сычужный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фермент.</a:t>
            </a:r>
            <a:r>
              <a:rPr sz="2000" cap="small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20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обеспечивает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створаживание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молока.</a:t>
            </a:r>
            <a:endParaRPr sz="2000">
              <a:latin typeface="Century Gothic"/>
              <a:cs typeface="Century Gothic"/>
            </a:endParaRPr>
          </a:p>
          <a:p>
            <a:pPr marL="299085" marR="514984" indent="-287020">
              <a:lnSpc>
                <a:spcPct val="99200"/>
              </a:lnSpc>
              <a:spcBef>
                <a:spcPts val="830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Иннервация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кровоснабжение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желудка</a:t>
            </a:r>
            <a:r>
              <a:rPr sz="20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такие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же,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как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взрослого.</a:t>
            </a:r>
            <a:r>
              <a:rPr sz="20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Элементы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его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афферентной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эфферентной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иннервации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хорошо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дифференцированы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раннем</a:t>
            </a:r>
            <a:r>
              <a:rPr sz="20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периоде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после</a:t>
            </a:r>
            <a:r>
              <a:rPr sz="20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рождения.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20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тем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менее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даже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взрослого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человека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желудке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встречаются</a:t>
            </a:r>
            <a:endParaRPr sz="2000">
              <a:latin typeface="Century Gothic"/>
              <a:cs typeface="Century Gothic"/>
            </a:endParaRPr>
          </a:p>
          <a:p>
            <a:pPr marL="299085">
              <a:lnSpc>
                <a:spcPts val="2160"/>
              </a:lnSpc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МАЛОДИФФЕРЕНЦИРОВАННЫЕ</a:t>
            </a:r>
            <a:r>
              <a:rPr sz="160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КЛЕТКИ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9882" y="579246"/>
            <a:ext cx="3408679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ТОНКАЯ</a:t>
            </a:r>
            <a:r>
              <a:rPr sz="2900" spc="-65" dirty="0"/>
              <a:t> </a:t>
            </a:r>
            <a:r>
              <a:rPr sz="2900" spc="-10" dirty="0"/>
              <a:t>КИШКА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92684" y="1432001"/>
            <a:ext cx="11351260" cy="498602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9085" marR="5080" indent="-287020" algn="just">
              <a:lnSpc>
                <a:spcPct val="80000"/>
              </a:lnSpc>
              <a:spcBef>
                <a:spcPts val="55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Тонкая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начинает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развиваться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5-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неделе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зародыша.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Здесь,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как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пищеводе,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эпителиальные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клетки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претерпевают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многократные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изменения: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начале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эпителий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однорядный</a:t>
            </a:r>
            <a:r>
              <a:rPr sz="1900" cap="small" spc="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кубический,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затем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двухрядный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призматический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8-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неделе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образуется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однослойный</a:t>
            </a:r>
            <a:r>
              <a:rPr sz="1900" cap="small" spc="3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призматический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эпителий.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Затем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эпителий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так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разрастается,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что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закрывает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полностью</a:t>
            </a:r>
            <a:r>
              <a:rPr sz="1900" cap="small" spc="3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просвет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только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12-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неделе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просвет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снова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открывается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вследствие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разрушения</a:t>
            </a:r>
            <a:r>
              <a:rPr sz="1900" cap="small" spc="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этих</a:t>
            </a:r>
            <a:r>
              <a:rPr sz="1900" cap="small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клеток.</a:t>
            </a:r>
            <a:r>
              <a:rPr sz="19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900" cap="small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24-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900" cap="small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неделе</a:t>
            </a:r>
            <a:r>
              <a:rPr sz="1900" cap="small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образуются</a:t>
            </a:r>
            <a:r>
              <a:rPr sz="1900" cap="small" spc="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железы.</a:t>
            </a:r>
            <a:r>
              <a:rPr sz="19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Гладкая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мышечная</a:t>
            </a:r>
            <a:r>
              <a:rPr sz="1900" cap="small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ткань</a:t>
            </a:r>
            <a:r>
              <a:rPr sz="1900" cap="small" spc="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развивается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мезенхимы</a:t>
            </a:r>
            <a:r>
              <a:rPr sz="19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неодновременно:</a:t>
            </a:r>
            <a:r>
              <a:rPr sz="19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900" cap="small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9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9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8-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900" cap="small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неделе</a:t>
            </a:r>
            <a:r>
              <a:rPr sz="1900" cap="small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начинает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образовываться</a:t>
            </a:r>
            <a:r>
              <a:rPr sz="1900" cap="small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внутренний</a:t>
            </a:r>
            <a:r>
              <a:rPr sz="1900" cap="small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кольцевой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слой,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9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9-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наружный</a:t>
            </a:r>
            <a:r>
              <a:rPr sz="19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продольный.</a:t>
            </a:r>
            <a:endParaRPr sz="19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80000"/>
              </a:lnSpc>
              <a:spcBef>
                <a:spcPts val="105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19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общая</a:t>
            </a:r>
            <a:r>
              <a:rPr sz="19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длина</a:t>
            </a:r>
            <a:r>
              <a:rPr sz="19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кишечника</a:t>
            </a:r>
            <a:r>
              <a:rPr sz="1900" cap="small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составляет</a:t>
            </a:r>
            <a:r>
              <a:rPr sz="19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среднем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3,4</a:t>
            </a:r>
            <a:r>
              <a:rPr sz="19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м,</a:t>
            </a:r>
            <a:r>
              <a:rPr sz="19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она</a:t>
            </a:r>
            <a:r>
              <a:rPr sz="19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превосходит</a:t>
            </a:r>
            <a:r>
              <a:rPr sz="19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длину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тела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больше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первом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году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900" cap="small" spc="4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увеличивается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50%.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Длина</a:t>
            </a:r>
            <a:r>
              <a:rPr sz="1900" cap="small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кишечника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увеличивается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900" cap="small" spc="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900" cap="small" spc="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1900" cap="small" spc="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период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r>
              <a:rPr sz="1900" cap="small" spc="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месяцев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900" cap="small" spc="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лет,</a:t>
            </a:r>
            <a:r>
              <a:rPr sz="1900" cap="small" spc="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что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связано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переходом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от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молочного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смешанному</a:t>
            </a:r>
            <a:r>
              <a:rPr sz="19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питанию.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Ускорение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роста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кишечника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отмечается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период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9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до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15</a:t>
            </a:r>
            <a:r>
              <a:rPr sz="19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лет.</a:t>
            </a:r>
            <a:endParaRPr sz="1900">
              <a:latin typeface="Century Gothic"/>
              <a:cs typeface="Century Gothic"/>
            </a:endParaRPr>
          </a:p>
          <a:p>
            <a:pPr marL="299085" indent="-287020" algn="just">
              <a:lnSpc>
                <a:spcPts val="2050"/>
              </a:lnSpc>
              <a:spcBef>
                <a:spcPts val="60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Длина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тонкой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грудного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(1,2</a:t>
            </a:r>
            <a:r>
              <a:rPr sz="19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9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2,8</a:t>
            </a:r>
            <a:r>
              <a:rPr sz="19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м)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почти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9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раза</a:t>
            </a:r>
            <a:r>
              <a:rPr sz="19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короче,</a:t>
            </a:r>
            <a:r>
              <a:rPr sz="19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чем</a:t>
            </a:r>
            <a:r>
              <a:rPr sz="19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взрослого</a:t>
            </a:r>
            <a:r>
              <a:rPr sz="19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(2,3</a:t>
            </a:r>
            <a:endParaRPr sz="1900">
              <a:latin typeface="Century Gothic"/>
              <a:cs typeface="Century Gothic"/>
            </a:endParaRPr>
          </a:p>
          <a:p>
            <a:pPr marL="299085" marR="5715" algn="just">
              <a:lnSpc>
                <a:spcPct val="80000"/>
              </a:lnSpc>
              <a:spcBef>
                <a:spcPts val="225"/>
              </a:spcBef>
            </a:pP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900" cap="small" spc="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19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900" cap="small" spc="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cap="small" spc="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бен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бо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ис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мы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ше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оболо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онко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шки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cap="small" spc="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чес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во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ск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док</a:t>
            </a:r>
            <a:r>
              <a:rPr sz="19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сино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их</a:t>
            </a:r>
            <a:r>
              <a:rPr sz="19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ли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ш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ло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лизис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оболо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ка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онк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бо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бж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судами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вслед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вие</a:t>
            </a:r>
            <a:r>
              <a:rPr sz="19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ег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ает</a:t>
            </a:r>
            <a:r>
              <a:rPr sz="19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боль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шой</a:t>
            </a:r>
            <a:r>
              <a:rPr sz="19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прони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ц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ью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брюшной</a:t>
            </a:r>
            <a:r>
              <a:rPr sz="19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ос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тонк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900" cap="small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киш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900" cap="small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ае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ыше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2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900" cap="small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взро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ло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2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900" cap="small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900" cap="small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ря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зо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ых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900" cap="small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рг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анов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ю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юш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ой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поло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меся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ца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жи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пос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опус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э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их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рг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ано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 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онк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кишк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19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ает</a:t>
            </a:r>
            <a:r>
              <a:rPr sz="19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же</a:t>
            </a:r>
            <a:r>
              <a:rPr sz="19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положе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ние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взро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ло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384" y="2122932"/>
            <a:ext cx="2519680" cy="475615"/>
            <a:chOff x="405384" y="2122932"/>
            <a:chExt cx="2519680" cy="475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2122932"/>
              <a:ext cx="582168" cy="475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292" y="2148840"/>
              <a:ext cx="539496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743" y="2186940"/>
              <a:ext cx="2305812" cy="4114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652" y="2212848"/>
              <a:ext cx="2263140" cy="36880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144011" y="2186939"/>
            <a:ext cx="1335405" cy="411480"/>
            <a:chOff x="3144011" y="2186939"/>
            <a:chExt cx="1335405" cy="41148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4011" y="2186939"/>
              <a:ext cx="1335024" cy="411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9919" y="2212847"/>
              <a:ext cx="1292352" cy="36880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698491" y="2186939"/>
            <a:ext cx="1638300" cy="411480"/>
            <a:chOff x="4698491" y="2186939"/>
            <a:chExt cx="1638300" cy="41148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8491" y="2186939"/>
              <a:ext cx="1638300" cy="4114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4399" y="2212847"/>
              <a:ext cx="1595627" cy="36880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35863" y="2491739"/>
            <a:ext cx="1318260" cy="411480"/>
            <a:chOff x="435863" y="2491739"/>
            <a:chExt cx="1318260" cy="41148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5863" y="2491739"/>
              <a:ext cx="1318260" cy="4114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1771" y="2517647"/>
              <a:ext cx="1275588" cy="36880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1850135" y="2491739"/>
            <a:ext cx="2042160" cy="411480"/>
            <a:chOff x="1850135" y="2491739"/>
            <a:chExt cx="2042160" cy="411480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50135" y="2491739"/>
              <a:ext cx="2042160" cy="4114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76043" y="2517647"/>
              <a:ext cx="1999487" cy="368808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986784" y="2491739"/>
            <a:ext cx="485140" cy="411480"/>
            <a:chOff x="3986784" y="2491739"/>
            <a:chExt cx="485140" cy="411480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86784" y="2491739"/>
              <a:ext cx="484632" cy="4114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12692" y="2517647"/>
              <a:ext cx="441960" cy="36880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564379" y="2491739"/>
            <a:ext cx="1772920" cy="411480"/>
            <a:chOff x="4564379" y="2491739"/>
            <a:chExt cx="1772920" cy="411480"/>
          </a:xfrm>
        </p:grpSpPr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64379" y="2491739"/>
              <a:ext cx="1772412" cy="4114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90287" y="2517647"/>
              <a:ext cx="1729739" cy="368808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435863" y="2732532"/>
            <a:ext cx="5901055" cy="1466215"/>
            <a:chOff x="435863" y="2732532"/>
            <a:chExt cx="5901055" cy="1466215"/>
          </a:xfrm>
        </p:grpSpPr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5863" y="2796540"/>
              <a:ext cx="1563624" cy="4114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61771" y="2822448"/>
              <a:ext cx="1520952" cy="36880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90344" y="2796540"/>
              <a:ext cx="967740" cy="4114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16252" y="2822448"/>
              <a:ext cx="925068" cy="36880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89275" y="2732532"/>
              <a:ext cx="469392" cy="4754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15184" y="2758440"/>
              <a:ext cx="426719" cy="43281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15996" y="2796540"/>
              <a:ext cx="1767839" cy="4114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41903" y="2822448"/>
              <a:ext cx="1725168" cy="36880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71643" y="2796540"/>
              <a:ext cx="1565148" cy="4114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97552" y="2822448"/>
              <a:ext cx="1522476" cy="3688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5863" y="3101340"/>
              <a:ext cx="2135124" cy="4114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1771" y="3127248"/>
              <a:ext cx="2092452" cy="36880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35352" y="3101340"/>
              <a:ext cx="473963" cy="4114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61259" y="3127248"/>
              <a:ext cx="431292" cy="36880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773680" y="3101340"/>
              <a:ext cx="1013459" cy="4114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99587" y="3127248"/>
              <a:ext cx="970788" cy="36880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51503" y="3101340"/>
              <a:ext cx="484631" cy="4114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77412" y="3127248"/>
              <a:ext cx="441960" cy="3688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00499" y="3101340"/>
              <a:ext cx="1030224" cy="4114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26408" y="3127248"/>
              <a:ext cx="987551" cy="36880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61916" y="3037332"/>
              <a:ext cx="469391" cy="47548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87823" y="3063240"/>
              <a:ext cx="426720" cy="43281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66716" y="3101340"/>
              <a:ext cx="473963" cy="4114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92623" y="3127248"/>
              <a:ext cx="431291" cy="36880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305043" y="3101340"/>
              <a:ext cx="1031748" cy="4114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30952" y="3127248"/>
              <a:ext cx="989076" cy="36880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35863" y="3406140"/>
              <a:ext cx="1633727" cy="41148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1771" y="3432048"/>
              <a:ext cx="1591055" cy="36880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991867" y="3406140"/>
              <a:ext cx="606551" cy="41148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17775" y="3432048"/>
              <a:ext cx="563880" cy="36880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22219" y="3406140"/>
              <a:ext cx="1581911" cy="41148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48128" y="3432048"/>
              <a:ext cx="1539239" cy="36880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027931" y="3406140"/>
              <a:ext cx="2308860" cy="41148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053840" y="3432048"/>
              <a:ext cx="2266188" cy="36880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5863" y="3710940"/>
              <a:ext cx="1335024" cy="48768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61771" y="3736848"/>
              <a:ext cx="1292352" cy="44500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402080" y="3646932"/>
              <a:ext cx="469392" cy="55168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27988" y="3672840"/>
              <a:ext cx="426719" cy="509016"/>
            </a:xfrm>
            <a:prstGeom prst="rect">
              <a:avLst/>
            </a:prstGeom>
          </p:spPr>
        </p:pic>
      </p:grp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597509" y="2231898"/>
            <a:ext cx="2175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cap="small" spc="-5" dirty="0">
                <a:solidFill>
                  <a:srgbClr val="FFFFFF"/>
                </a:solidFill>
                <a:latin typeface="Arial"/>
                <a:cs typeface="Arial"/>
              </a:rPr>
              <a:t>Пи</a:t>
            </a:r>
            <a:r>
              <a:rPr cap="small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cap="small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cap="small" spc="-10" dirty="0">
                <a:solidFill>
                  <a:srgbClr val="FFFFFF"/>
                </a:solidFill>
                <a:latin typeface="Arial"/>
                <a:cs typeface="Arial"/>
              </a:rPr>
              <a:t>ная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305936" y="2283713"/>
            <a:ext cx="1021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СИСТЕМА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011807" y="2588513"/>
            <a:ext cx="2308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4947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МЕХАНИЧЕСКОЙ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7509" y="2526944"/>
            <a:ext cx="1250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ФУНКЦИИ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ОБРАБОТКИ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52014" y="2841498"/>
            <a:ext cx="7264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ПИЩИ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77920" y="2893313"/>
            <a:ext cx="1454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ВСАСЫВАНИЯ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726685" y="2222144"/>
            <a:ext cx="14598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 algn="r">
              <a:lnSpc>
                <a:spcPct val="125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ВЫПОЛНЯЕТ ХИМИЧЕСКОЙ ПРОДУКТОВ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97509" y="3082254"/>
            <a:ext cx="5589270" cy="10052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ct val="110400"/>
              </a:lnSpc>
              <a:spcBef>
                <a:spcPts val="36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ПЕРЕВАРИВАНИЯ</a:t>
            </a:r>
            <a:r>
              <a:rPr sz="1600" spc="2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spc="2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КРОВЬ</a:t>
            </a:r>
            <a:r>
              <a:rPr sz="1600" spc="29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2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ЛИМФУ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18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spc="28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ТАКЖЕ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ВЫВЕДЕНИЯ</a:t>
            </a:r>
            <a:r>
              <a:rPr sz="1600" spc="509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600" spc="5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ОРГАНИЗМА</a:t>
            </a:r>
            <a:r>
              <a:rPr sz="1600" spc="5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НЕПЕРЕВАРЕННЫХ ВЕЩЕСТВ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2" name="object 7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755638" y="253479"/>
            <a:ext cx="5256403" cy="62866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069" y="630174"/>
            <a:ext cx="575056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latin typeface="Century Gothic"/>
                <a:cs typeface="Century Gothic"/>
              </a:rPr>
              <a:t>ДВЕНАДЦАТИПЕРСТНАЯ</a:t>
            </a:r>
            <a:r>
              <a:rPr sz="2900" b="1" spc="-40" dirty="0">
                <a:latin typeface="Century Gothic"/>
                <a:cs typeface="Century Gothic"/>
              </a:rPr>
              <a:t> </a:t>
            </a:r>
            <a:r>
              <a:rPr sz="2900" b="1" spc="-10" dirty="0">
                <a:latin typeface="Century Gothic"/>
                <a:cs typeface="Century Gothic"/>
              </a:rPr>
              <a:t>КИШКА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565" y="1299717"/>
            <a:ext cx="11650345" cy="1000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920"/>
              </a:lnSpc>
              <a:spcBef>
                <a:spcPts val="160"/>
              </a:spcBef>
            </a:pP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вен</a:t>
            </a:r>
            <a:r>
              <a:rPr sz="16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cap="small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ипе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600" cap="small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ка </a:t>
            </a:r>
            <a:r>
              <a:rPr sz="1600" cap="small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</a:t>
            </a:r>
            <a:r>
              <a:rPr sz="1600" cap="small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из </a:t>
            </a:r>
            <a:r>
              <a:rPr sz="16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6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пе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 </a:t>
            </a:r>
            <a:r>
              <a:rPr sz="16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из </a:t>
            </a:r>
            <a:r>
              <a:rPr sz="1600" cap="small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ани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 </a:t>
            </a:r>
            <a:r>
              <a:rPr sz="1600" cap="small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й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кишки 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сп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ес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ии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ми 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ив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шк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cap="small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х 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й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вен</a:t>
            </a:r>
            <a:r>
              <a:rPr sz="16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cap="small" spc="-1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ипе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у 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лы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х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ои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ит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аниц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 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сре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 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ои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жд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ия  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бще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ts val="1860"/>
              </a:lnSpc>
            </a:pP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чно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ок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А)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4385" y="2238190"/>
            <a:ext cx="6418707" cy="450380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79901" y="2487345"/>
            <a:ext cx="1272540" cy="48323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15"/>
              </a:spcBef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развития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5"/>
              </a:spcBef>
              <a:tabLst>
                <a:tab pos="1136650" algn="l"/>
              </a:tabLst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печени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565" y="2487345"/>
            <a:ext cx="2294255" cy="7118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Последовательные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двенадцатиперстной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558925" algn="l"/>
              </a:tabLst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поджелудочной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железы,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8904" y="2487345"/>
            <a:ext cx="803275" cy="7118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15"/>
              </a:spcBef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стадии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кишки,</a:t>
            </a:r>
            <a:endParaRPr sz="14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120"/>
              </a:spcBef>
              <a:tabLst>
                <a:tab pos="294005" algn="l"/>
              </a:tabLst>
            </a:pP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также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97021" y="2959354"/>
            <a:ext cx="1454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внепеченочного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565" y="3173323"/>
            <a:ext cx="4770755" cy="322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желчного</a:t>
            </a:r>
            <a:r>
              <a:rPr sz="1400" b="1" spc="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аппарата.</a:t>
            </a:r>
            <a:r>
              <a:rPr sz="1400" b="1" spc="1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А</a:t>
            </a:r>
            <a:r>
              <a:rPr sz="1400" b="1" spc="1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1400" b="1" spc="1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28-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й</a:t>
            </a:r>
            <a:r>
              <a:rPr sz="1400" b="1" spc="1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день</a:t>
            </a:r>
            <a:r>
              <a:rPr sz="1400" b="1" spc="1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развития;</a:t>
            </a:r>
            <a:r>
              <a:rPr sz="1400" b="1" spc="1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Б</a:t>
            </a:r>
            <a:r>
              <a:rPr sz="1400" b="1" spc="1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1400" b="1" spc="1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35-</a:t>
            </a:r>
            <a:r>
              <a:rPr sz="1400" b="1" spc="-50" dirty="0">
                <a:solidFill>
                  <a:srgbClr val="FFC000"/>
                </a:solidFill>
                <a:latin typeface="Arial"/>
                <a:cs typeface="Arial"/>
              </a:rPr>
              <a:t>й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день;</a:t>
            </a:r>
            <a:r>
              <a:rPr sz="1400" b="1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В-42-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й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день;</a:t>
            </a:r>
            <a:r>
              <a:rPr sz="1400" b="1" spc="-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Г - 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49-</a:t>
            </a:r>
            <a:r>
              <a:rPr sz="1400" b="1" dirty="0">
                <a:solidFill>
                  <a:srgbClr val="FFC000"/>
                </a:solidFill>
                <a:latin typeface="Arial"/>
                <a:cs typeface="Arial"/>
              </a:rPr>
              <a:t>й</a:t>
            </a:r>
            <a:r>
              <a:rPr sz="1400" b="1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день</a:t>
            </a:r>
            <a:endParaRPr sz="1400">
              <a:latin typeface="Arial"/>
              <a:cs typeface="Arial"/>
            </a:endParaRPr>
          </a:p>
          <a:p>
            <a:pPr marL="469900" marR="5080" algn="just">
              <a:lnSpc>
                <a:spcPts val="1800"/>
              </a:lnSpc>
              <a:spcBef>
                <a:spcPts val="6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перитонеальная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полость,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вентральный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мезентерий,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2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2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печеночный</a:t>
            </a:r>
            <a:r>
              <a:rPr sz="1400" spc="2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дивертикул,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2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4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желточный</a:t>
            </a:r>
            <a:r>
              <a:rPr sz="14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стебелек,</a:t>
            </a:r>
            <a:r>
              <a:rPr sz="14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аорта,</a:t>
            </a:r>
            <a:r>
              <a:rPr sz="14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дорсальный</a:t>
            </a:r>
            <a:endParaRPr sz="1400">
              <a:latin typeface="Arial"/>
              <a:cs typeface="Arial"/>
            </a:endParaRPr>
          </a:p>
          <a:p>
            <a:pPr marL="469900" marR="5080" algn="just">
              <a:lnSpc>
                <a:spcPct val="1068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мезентерий,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желудок,</a:t>
            </a:r>
            <a:r>
              <a:rPr sz="14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двенадцатиперстная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r>
              <a:rPr sz="1400" spc="49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(часть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передней</a:t>
            </a:r>
            <a:r>
              <a:rPr sz="1400" spc="500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кишки),</a:t>
            </a:r>
            <a:r>
              <a:rPr sz="1400" spc="50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400" spc="495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двенадцатиперстная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(часть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средней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кишки),</a:t>
            </a:r>
            <a:endParaRPr sz="1400">
              <a:latin typeface="Arial"/>
              <a:cs typeface="Arial"/>
            </a:endParaRPr>
          </a:p>
          <a:p>
            <a:pPr marL="469900" marR="5080" algn="just">
              <a:lnSpc>
                <a:spcPct val="1070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4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желчный</a:t>
            </a:r>
            <a:r>
              <a:rPr sz="140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пузырь,</a:t>
            </a:r>
            <a:r>
              <a:rPr sz="140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40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1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почка</a:t>
            </a:r>
            <a:r>
              <a:rPr sz="140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дорсальной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поджелудочной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железы,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печень,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желчный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проток,</a:t>
            </a:r>
            <a:r>
              <a:rPr sz="1400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14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вентральная</a:t>
            </a:r>
            <a:r>
              <a:rPr sz="140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поджелудочная</a:t>
            </a: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железа,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дорсальная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поджелудочная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железа,</a:t>
            </a: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петля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двенадцатиперстной</a:t>
            </a:r>
            <a:r>
              <a:rPr sz="1400" spc="4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кишки,</a:t>
            </a:r>
            <a:r>
              <a:rPr sz="1400" spc="4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400" spc="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граница</a:t>
            </a:r>
            <a:r>
              <a:rPr sz="1400" spc="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между передней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средней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кишкой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дуоденум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912" y="525017"/>
            <a:ext cx="10969625" cy="578993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99085" marR="5715" indent="-287020" algn="just">
              <a:lnSpc>
                <a:spcPct val="80000"/>
              </a:lnSpc>
              <a:spcBef>
                <a:spcPts val="55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b="1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ОНКИЙ</a:t>
            </a:r>
            <a:r>
              <a:rPr sz="150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b="1" dirty="0">
                <a:solidFill>
                  <a:srgbClr val="FFFFFF"/>
                </a:solidFill>
                <a:latin typeface="Century Gothic"/>
                <a:cs typeface="Century Gothic"/>
              </a:rPr>
              <a:t>КИШЕЧНИК</a:t>
            </a:r>
            <a:r>
              <a:rPr sz="1500" b="1" spc="114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500" spc="1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500" spc="13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ЗАНИМАЕТ</a:t>
            </a:r>
            <a:r>
              <a:rPr sz="1500" spc="1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НЕПОСТОЯННОЕ</a:t>
            </a:r>
            <a:r>
              <a:rPr sz="1500" spc="1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ПОЛОЖЕНИЕ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spc="5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ЧТО</a:t>
            </a:r>
            <a:r>
              <a:rPr sz="1500" spc="1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ЗАВИСИТ</a:t>
            </a:r>
            <a:r>
              <a:rPr sz="1500" spc="1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500" spc="114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СТЕПЕНИ</a:t>
            </a:r>
            <a:r>
              <a:rPr sz="1500" spc="13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ЕГО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НАПОЛНЕНИЯ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ПОЛОЖЕНИЯ</a:t>
            </a:r>
            <a:r>
              <a:rPr sz="1500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ТЕЛА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ТОНУСА</a:t>
            </a:r>
            <a:r>
              <a:rPr sz="1500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КИШОК</a:t>
            </a:r>
            <a:r>
              <a:rPr sz="1500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МЫШЦ</a:t>
            </a:r>
            <a:r>
              <a:rPr sz="1500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БРЮШИНЫ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500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СРАВНЕНИЮ</a:t>
            </a:r>
            <a:r>
              <a:rPr sz="1500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СО</a:t>
            </a:r>
            <a:r>
              <a:rPr sz="1500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ВЗРОСЛЫМИ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1500" spc="5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ИМЕЕТ</a:t>
            </a:r>
            <a:r>
              <a:rPr sz="1500" spc="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ОТНОСИТЕЛЬНО</a:t>
            </a:r>
            <a:r>
              <a:rPr sz="1500" spc="5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БОЛЬШУЮ</a:t>
            </a:r>
            <a:r>
              <a:rPr sz="1500" spc="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ДЛИНУ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spc="3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500" spc="5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КИШЕЧНЫЕ</a:t>
            </a:r>
            <a:r>
              <a:rPr sz="1500" spc="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ПЕТЛИ</a:t>
            </a:r>
            <a:r>
              <a:rPr sz="1500" spc="5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ЛЕЖАТ</a:t>
            </a:r>
            <a:r>
              <a:rPr sz="1500" spc="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БОЛЕЕ</a:t>
            </a:r>
            <a:r>
              <a:rPr sz="1500" spc="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КОМПАКТНО</a:t>
            </a:r>
            <a:r>
              <a:rPr sz="1500" spc="5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ЗА</a:t>
            </a:r>
            <a:r>
              <a:rPr sz="1500" spc="5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Century Gothic"/>
                <a:cs typeface="Century Gothic"/>
              </a:rPr>
              <a:t>СЧЕТ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ОТНОСИТЕЛЬНО</a:t>
            </a:r>
            <a:r>
              <a:rPr sz="1500" spc="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БОЛЬШОЙ</a:t>
            </a:r>
            <a:r>
              <a:rPr sz="1500" spc="3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ПЕЧЕНИ</a:t>
            </a:r>
            <a:r>
              <a:rPr sz="1500" spc="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spc="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НЕДОРАЗВИТИЯ</a:t>
            </a:r>
            <a:r>
              <a:rPr sz="1500" spc="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МАЛОГО</a:t>
            </a:r>
            <a:r>
              <a:rPr sz="1500" spc="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ТАЗА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spc="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ОСЛЕ</a:t>
            </a:r>
            <a:r>
              <a:rPr sz="1500" spc="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ПЕРВОГО</a:t>
            </a:r>
            <a:r>
              <a:rPr sz="1500" spc="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ГОДА</a:t>
            </a:r>
            <a:r>
              <a:rPr sz="15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500" spc="3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endParaRPr sz="1500">
              <a:latin typeface="Century Gothic"/>
              <a:cs typeface="Century Gothic"/>
            </a:endParaRPr>
          </a:p>
          <a:p>
            <a:pPr marL="299085" marR="6350" algn="just">
              <a:lnSpc>
                <a:spcPct val="82900"/>
              </a:lnSpc>
              <a:spcBef>
                <a:spcPts val="250"/>
              </a:spcBef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МЕРЕ</a:t>
            </a:r>
            <a:r>
              <a:rPr sz="1500" spc="24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1500" spc="24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МАЛОГО</a:t>
            </a:r>
            <a:r>
              <a:rPr sz="1500" spc="24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ТАЗА</a:t>
            </a:r>
            <a:r>
              <a:rPr sz="1500" spc="25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РАСПОЛОЖЕНИЕ</a:t>
            </a:r>
            <a:r>
              <a:rPr sz="1500" spc="24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ПЕТЕЛЬ</a:t>
            </a:r>
            <a:r>
              <a:rPr sz="1500" spc="2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ТОНКОГО</a:t>
            </a:r>
            <a:r>
              <a:rPr sz="1500" spc="24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КИШЕЧНИКА</a:t>
            </a:r>
            <a:r>
              <a:rPr sz="1500" spc="25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СТАНОВИТСЯ</a:t>
            </a:r>
            <a:r>
              <a:rPr sz="1500" spc="24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БОЛЕЕ ПОСТОЯННЫМ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900">
              <a:latin typeface="Century Gothic"/>
              <a:cs typeface="Century Gothic"/>
            </a:endParaRPr>
          </a:p>
          <a:p>
            <a:pPr marL="299085" marR="6350" indent="-287020" algn="just">
              <a:lnSpc>
                <a:spcPct val="80000"/>
              </a:lnSpc>
              <a:spcBef>
                <a:spcPts val="106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тонком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кишечнике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грудного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содержится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сравнительно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много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газов,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которые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постепенно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уменьшаются</a:t>
            </a:r>
            <a:r>
              <a:rPr sz="19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объеме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исчезают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9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r>
              <a:rPr sz="19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(у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взрослых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норме</a:t>
            </a:r>
            <a:r>
              <a:rPr sz="19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газов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тонком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кишечнике</a:t>
            </a:r>
            <a:r>
              <a:rPr sz="19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нет).</a:t>
            </a:r>
            <a:endParaRPr sz="19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другим</a:t>
            </a:r>
            <a:r>
              <a:rPr sz="19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entury Gothic"/>
                <a:cs typeface="Century Gothic"/>
              </a:rPr>
              <a:t>ОСОБЕННОСТЯМ</a:t>
            </a:r>
            <a:r>
              <a:rPr sz="1500" i="1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i="1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КИШЕЧНИКА</a:t>
            </a:r>
            <a:r>
              <a:rPr sz="1500" i="1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9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грудного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раннего</a:t>
            </a:r>
            <a:r>
              <a:rPr sz="19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возраста</a:t>
            </a:r>
            <a:r>
              <a:rPr sz="19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относятся:</a:t>
            </a:r>
            <a:endParaRPr sz="19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4B54A"/>
              </a:buClr>
              <a:buSzPct val="1266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БОЛЬШАЯ</a:t>
            </a:r>
            <a:r>
              <a:rPr sz="150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ПРОНИЦАЕМОСТЬ</a:t>
            </a:r>
            <a:r>
              <a:rPr sz="150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КИШЕЧНОГО</a:t>
            </a:r>
            <a:r>
              <a:rPr sz="1500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ЭПИТЕЛИЯ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19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4B54A"/>
              </a:buClr>
              <a:buSzPct val="1266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СЛАБОЕ</a:t>
            </a:r>
            <a:r>
              <a:rPr sz="150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РАЗВИТИЕ</a:t>
            </a:r>
            <a:r>
              <a:rPr sz="150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МЫШЕЧНОГО</a:t>
            </a:r>
            <a:r>
              <a:rPr sz="150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СЛОЯ</a:t>
            </a:r>
            <a:r>
              <a:rPr sz="150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ЭЛАСТИЧЕСКИХ</a:t>
            </a:r>
            <a:r>
              <a:rPr sz="150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ВОЛОКОН</a:t>
            </a:r>
            <a:r>
              <a:rPr sz="15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КИШЕЧНОЙ</a:t>
            </a:r>
            <a:r>
              <a:rPr sz="150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СТЕНКИ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19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F4B54A"/>
              </a:buClr>
              <a:buSzPct val="12666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НЕЖНОСТЬ</a:t>
            </a:r>
            <a:r>
              <a:rPr sz="150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СЛИЗИСТОЙ</a:t>
            </a:r>
            <a:r>
              <a:rPr sz="150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ОБОЛОЧКИ</a:t>
            </a:r>
            <a:r>
              <a:rPr sz="150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БОЛЬШОЕ</a:t>
            </a:r>
            <a:r>
              <a:rPr sz="15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СОДЕРЖАНИЕ</a:t>
            </a:r>
            <a:r>
              <a:rPr sz="150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5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НЕЙ</a:t>
            </a:r>
            <a:r>
              <a:rPr sz="150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КРОВЕНОСНЫХ</a:t>
            </a:r>
            <a:r>
              <a:rPr sz="150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СОСУДОВ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1900">
              <a:latin typeface="Century Gothic"/>
              <a:cs typeface="Century Gothic"/>
            </a:endParaRPr>
          </a:p>
          <a:p>
            <a:pPr marL="299085" marR="8890" indent="-287020" algn="just">
              <a:lnSpc>
                <a:spcPct val="82900"/>
              </a:lnSpc>
              <a:spcBef>
                <a:spcPts val="1310"/>
              </a:spcBef>
              <a:buClr>
                <a:srgbClr val="F4B54A"/>
              </a:buClr>
              <a:buSzPct val="126666"/>
              <a:buFont typeface="Arial"/>
              <a:buChar char="•"/>
              <a:tabLst>
                <a:tab pos="299720" algn="l"/>
              </a:tabLst>
            </a:pP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ХОРОШЕЕ</a:t>
            </a:r>
            <a:r>
              <a:rPr sz="1500" spc="1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РАЗВИТИЕ</a:t>
            </a:r>
            <a:r>
              <a:rPr sz="1500" spc="19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ВОРСИНОК</a:t>
            </a:r>
            <a:r>
              <a:rPr sz="1500" spc="2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spc="19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СКЛАДЧАТОСТИ</a:t>
            </a:r>
            <a:r>
              <a:rPr sz="1500" spc="2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СЛИЗИСТОЙ</a:t>
            </a:r>
            <a:r>
              <a:rPr sz="1500" spc="2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ОБОЛОЧКИ</a:t>
            </a:r>
            <a:r>
              <a:rPr sz="1500" spc="19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ПРИ</a:t>
            </a:r>
            <a:r>
              <a:rPr sz="1500" spc="19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НЕДОСТАТОЧНОСТИ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СЕКРЕТОРНОГО</a:t>
            </a:r>
            <a:r>
              <a:rPr sz="150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АППАРАТА</a:t>
            </a:r>
            <a:r>
              <a:rPr sz="150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50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НЕЗАКОНЧЕННОСТИ</a:t>
            </a:r>
            <a:r>
              <a:rPr sz="150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15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FFFFFF"/>
                </a:solidFill>
                <a:latin typeface="Century Gothic"/>
                <a:cs typeface="Century Gothic"/>
              </a:rPr>
              <a:t>НЕРВНЫХ</a:t>
            </a:r>
            <a:r>
              <a:rPr sz="150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entury Gothic"/>
                <a:cs typeface="Century Gothic"/>
              </a:rPr>
              <a:t>ПУТЕЙ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9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ts val="1820"/>
              </a:lnSpc>
              <a:spcBef>
                <a:spcPts val="104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Это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способствует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легкому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возникновению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функциональных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нарушений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благоприятствует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проникновению</a:t>
            </a:r>
            <a:r>
              <a:rPr sz="1900" cap="small" spc="2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кровь</a:t>
            </a:r>
            <a:r>
              <a:rPr sz="1900" cap="small" spc="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нерасщепленных</a:t>
            </a:r>
            <a:r>
              <a:rPr sz="1900" cap="small" spc="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составных</a:t>
            </a:r>
            <a:r>
              <a:rPr sz="1900" cap="small" spc="4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частей</a:t>
            </a:r>
            <a:r>
              <a:rPr sz="1900" cap="small" spc="4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пищи,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токсико-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аллергических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веществ</a:t>
            </a:r>
            <a:r>
              <a:rPr sz="19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микроорганизмов.</a:t>
            </a:r>
            <a:endParaRPr sz="1900">
              <a:latin typeface="Century Gothic"/>
              <a:cs typeface="Century Gothic"/>
            </a:endParaRPr>
          </a:p>
          <a:p>
            <a:pPr marL="299085" marR="7620" indent="-287020" algn="just">
              <a:lnSpc>
                <a:spcPct val="8000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После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5–7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гистологическое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строение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слизистой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оболочки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уже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отличается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ее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строения</a:t>
            </a:r>
            <a:r>
              <a:rPr sz="19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взрослых.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85259" y="441959"/>
            <a:ext cx="4308475" cy="645160"/>
            <a:chOff x="3985259" y="441959"/>
            <a:chExt cx="4308475" cy="645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5259" y="441959"/>
              <a:ext cx="4308347" cy="6431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4215" y="477011"/>
              <a:ext cx="4274820" cy="609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52721" y="579246"/>
            <a:ext cx="36874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ТОЛСТАЯ</a:t>
            </a:r>
            <a:r>
              <a:rPr sz="2900" spc="-40" dirty="0"/>
              <a:t> </a:t>
            </a:r>
            <a:r>
              <a:rPr sz="2900" spc="-10" dirty="0"/>
              <a:t>КИШКА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2653029" y="1495120"/>
            <a:ext cx="6856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0119" algn="l"/>
                <a:tab pos="2564130" algn="l"/>
                <a:tab pos="3028950" algn="l"/>
                <a:tab pos="4045585" algn="l"/>
                <a:tab pos="4907915" algn="l"/>
              </a:tabLst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РАЗВИВАЕТСЯ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ЗАДНЕЙ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ЧАСТИ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ЭМБРИОНАЛЬНОЙ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216" y="1443304"/>
            <a:ext cx="9751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  <a:tab pos="8474710" algn="l"/>
                <a:tab pos="9491345" algn="l"/>
              </a:tabLst>
            </a:pP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Толстая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кишки.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Ее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6727" y="1748408"/>
            <a:ext cx="94608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924935" algn="l"/>
                <a:tab pos="7792084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ЭПИТЕЛИЙ</a:t>
            </a:r>
            <a:r>
              <a:rPr sz="1600" spc="4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СИЛЬНО</a:t>
            </a:r>
            <a:r>
              <a:rPr sz="1600" spc="4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РАЗРАСТАЕТСЯ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И</a:t>
            </a:r>
            <a:r>
              <a:rPr sz="1600" spc="4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ЗАКРЫВАЕТ</a:t>
            </a:r>
            <a:r>
              <a:rPr sz="1600" spc="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ПРОСВЕТ</a:t>
            </a:r>
            <a:r>
              <a:rPr sz="1600" spc="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spc="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6—7-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600" spc="5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НЕДЕЛЕ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ВНУТРИУТРОБНОГО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ЗАТЕМ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ЭПИТЕЛИЙ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РАССАСЫВАЕТСЯ</a:t>
            </a:r>
            <a:r>
              <a:rPr sz="16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СНОВА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ОТКРЫВАЕТСЯ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6727" y="2662885"/>
            <a:ext cx="80435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7175" algn="l"/>
                <a:tab pos="2643505" algn="l"/>
                <a:tab pos="3041015" algn="l"/>
                <a:tab pos="4449445" algn="l"/>
                <a:tab pos="5429250" algn="l"/>
                <a:tab pos="7211695" algn="l"/>
              </a:tabLst>
            </a:pP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ор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оз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е,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пр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оц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сс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ро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пов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хно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ишк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6727" y="2293713"/>
            <a:ext cx="9461500" cy="69024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  <a:tabLst>
                <a:tab pos="402590" algn="l"/>
                <a:tab pos="1559560" algn="l"/>
                <a:tab pos="1877695" algn="l"/>
                <a:tab pos="2850515" algn="l"/>
                <a:tab pos="4036060" algn="l"/>
                <a:tab pos="5137150" algn="l"/>
                <a:tab pos="6057265" algn="l"/>
                <a:tab pos="6871334" algn="l"/>
                <a:tab pos="8093709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росв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	В	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шка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ме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шое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ол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</a:t>
            </a:r>
            <a:endParaRPr sz="20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400"/>
              </a:spcBef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ВОРСИНКИ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0216" y="2967989"/>
            <a:ext cx="9749155" cy="1992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algn="just">
              <a:lnSpc>
                <a:spcPct val="100000"/>
              </a:lnSpc>
              <a:spcBef>
                <a:spcPts val="105"/>
              </a:spcBef>
            </a:pP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аю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сг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аю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концу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пл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х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Мы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ш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ечн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с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ш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3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ес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ц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вн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 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я.</a:t>
            </a:r>
            <a:endParaRPr sz="20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толстая</a:t>
            </a:r>
            <a:r>
              <a:rPr sz="20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имеет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все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отделы,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как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взрослого,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но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они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отличаются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степени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положению.</a:t>
            </a:r>
            <a:r>
              <a:rPr sz="2000" cap="small" spc="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Длина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толстой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любом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возрасте</a:t>
            </a:r>
            <a:r>
              <a:rPr sz="20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приблизительно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равна</a:t>
            </a:r>
            <a:r>
              <a:rPr sz="20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длине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тела.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636" y="1281506"/>
            <a:ext cx="11183620" cy="168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b="1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ОЛСТЫЙ</a:t>
            </a:r>
            <a:r>
              <a:rPr sz="1600" b="1" spc="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entury Gothic"/>
                <a:cs typeface="Century Gothic"/>
              </a:rPr>
              <a:t>КИШЕЧНИК</a:t>
            </a:r>
            <a:r>
              <a:rPr sz="1600" b="1" spc="5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ИМЕЕТ</a:t>
            </a:r>
            <a:r>
              <a:rPr sz="1600" spc="5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ДЛИНУ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РАВНУЮ</a:t>
            </a:r>
            <a:r>
              <a:rPr sz="1600" spc="5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РОСТУ</a:t>
            </a:r>
            <a:r>
              <a:rPr sz="1600" spc="5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АСТИ</a:t>
            </a:r>
            <a:r>
              <a:rPr sz="1600" spc="5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ТОЛСТОЙ</a:t>
            </a:r>
            <a:r>
              <a:rPr sz="1600" spc="5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spc="5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РАЗВИТЫ</a:t>
            </a:r>
            <a:r>
              <a:rPr sz="1600" spc="5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РАЗЛИЧНОЙ</a:t>
            </a:r>
            <a:r>
              <a:rPr sz="1600" spc="1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СТЕПЕНИ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spc="5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spc="5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1600" spc="10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НЕТ</a:t>
            </a:r>
            <a:r>
              <a:rPr sz="1600" spc="9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САЛЬНИКОВЫХ</a:t>
            </a:r>
            <a:r>
              <a:rPr sz="1600" spc="10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ОТРОСТКОВ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5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ЛЕНТЫ</a:t>
            </a:r>
            <a:r>
              <a:rPr sz="1600" spc="1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ОБОДОЧНОЙ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ЕДВА</a:t>
            </a:r>
            <a:r>
              <a:rPr sz="1600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НАМЕЧЕНЫ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ГАУСТРЫ</a:t>
            </a:r>
            <a:r>
              <a:rPr sz="160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ОТСУТСТВУЮТ</a:t>
            </a:r>
            <a:r>
              <a:rPr sz="1600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1600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ШЕСТИМЕСЯЧНОГО</a:t>
            </a:r>
            <a:r>
              <a:rPr sz="1600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ВОЗРАСТА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НАТОМИЧЕСКОЕ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СТРОЕНИЕ</a:t>
            </a:r>
            <a:r>
              <a:rPr sz="16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ТОЛСТОЙ</a:t>
            </a:r>
            <a:r>
              <a:rPr sz="16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ПОСЛЕ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3–4-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ЛЕТНЕГО</a:t>
            </a:r>
            <a:r>
              <a:rPr sz="16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ВОЗРАСТА</a:t>
            </a:r>
            <a:r>
              <a:rPr sz="16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ТАКОЕ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ЖЕ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КАК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ВЗРОСЛОГО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ЛЕПАЯ</a:t>
            </a:r>
            <a:r>
              <a:rPr sz="1600" i="1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i="1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ИМЕЮЩАЯ</a:t>
            </a:r>
            <a:r>
              <a:rPr sz="1600" spc="2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ВОРОНКООБРАЗНУЮ</a:t>
            </a:r>
            <a:r>
              <a:rPr sz="1600" spc="2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ФОРМУ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РАСПОЛОЖЕНА</a:t>
            </a:r>
            <a:r>
              <a:rPr sz="1600" spc="3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ТЕМ</a:t>
            </a:r>
            <a:r>
              <a:rPr sz="1600" spc="2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ВЫШЕ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ЧЕМ</a:t>
            </a:r>
            <a:r>
              <a:rPr sz="1600" spc="2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МЛАДШЕ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6953" y="2995041"/>
            <a:ext cx="4102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1190" algn="l"/>
                <a:tab pos="2047239" algn="l"/>
              </a:tabLst>
            </a:pP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ОНА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НАХОДИТСЯ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НЕПОСРЕДСТВЕННО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148" y="2943225"/>
            <a:ext cx="10896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5220" algn="l"/>
                <a:tab pos="1443990" algn="l"/>
                <a:tab pos="7910830" algn="l"/>
                <a:tab pos="8529955" algn="l"/>
                <a:tab pos="9703435" algn="l"/>
                <a:tab pos="10291445" algn="l"/>
              </a:tabLst>
            </a:pP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ено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	У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ож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енн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од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печ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ю.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ыше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148" y="3299841"/>
            <a:ext cx="1684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РАСПОЛОЖЕНА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7557" y="3299841"/>
            <a:ext cx="1487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1980" algn="l"/>
              </a:tabLst>
            </a:pP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ТЕМ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БОЛЬШЕ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902" y="3248025"/>
            <a:ext cx="9028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44575" algn="l"/>
                <a:tab pos="3738879" algn="l"/>
                <a:tab pos="5419090" algn="l"/>
                <a:tab pos="7212330" algn="l"/>
              </a:tabLst>
            </a:pP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еп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кишк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дор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осходящ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я.	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ое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636" y="3415893"/>
            <a:ext cx="11183620" cy="182498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algn="just">
              <a:lnSpc>
                <a:spcPct val="100000"/>
              </a:lnSpc>
              <a:spcBef>
                <a:spcPts val="118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ФОРМИРОВАНИЕ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СЛЕПОЙ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ЗАКАНЧИВАЕТСЯ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ГОДУ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08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ППЕНДИКС</a:t>
            </a:r>
            <a:r>
              <a:rPr sz="1600" i="1" spc="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1600" spc="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ИМЕЕТ</a:t>
            </a:r>
            <a:r>
              <a:rPr sz="1600" spc="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КОНУСОВИДНУЮ</a:t>
            </a:r>
            <a:r>
              <a:rPr sz="1600" spc="1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ФОРМУ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4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ШИРОКО</a:t>
            </a:r>
            <a:r>
              <a:rPr sz="1600" spc="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ОТКРЫТЫЙ</a:t>
            </a:r>
            <a:r>
              <a:rPr sz="1600" spc="1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ВХОД</a:t>
            </a:r>
            <a:r>
              <a:rPr sz="1600" spc="9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ДЛИНУ</a:t>
            </a:r>
            <a:r>
              <a:rPr sz="1600" spc="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4–5</a:t>
            </a:r>
            <a:r>
              <a:rPr sz="2000" spc="5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СМ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5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spc="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КОНЦУ</a:t>
            </a:r>
            <a:r>
              <a:rPr sz="1600" spc="1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000" spc="5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ГОДА</a:t>
            </a:r>
            <a:r>
              <a:rPr sz="1600" spc="1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spc="5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2000" spc="5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СМ</a:t>
            </a:r>
            <a:r>
              <a:rPr sz="1600" spc="1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114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ВЗРОСЛЫХ</a:t>
            </a:r>
            <a:r>
              <a:rPr sz="1600" spc="114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9-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12</a:t>
            </a:r>
            <a:r>
              <a:rPr sz="2000" spc="5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СМ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).</a:t>
            </a:r>
            <a:r>
              <a:rPr sz="2000" spc="5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600" spc="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ОБЛАДАЕТ</a:t>
            </a:r>
            <a:r>
              <a:rPr sz="1600" spc="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БОЛЬШЕЙ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ПОДВИЖНОСТЬЮ</a:t>
            </a:r>
            <a:r>
              <a:rPr sz="1600" spc="4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</a:t>
            </a:r>
            <a:r>
              <a:rPr sz="1600" spc="4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ДЛИННОЙ</a:t>
            </a:r>
            <a:r>
              <a:rPr sz="1600" spc="4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БРЫЖЕЙКИ</a:t>
            </a:r>
            <a:r>
              <a:rPr sz="1600" spc="4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spc="45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МОЖЕТ</a:t>
            </a:r>
            <a:r>
              <a:rPr sz="1600" spc="4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ОКАЗЫВАТЬСЯ</a:t>
            </a:r>
            <a:r>
              <a:rPr sz="1600" spc="4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4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ЛЮБОЙ</a:t>
            </a:r>
            <a:r>
              <a:rPr sz="1600" spc="4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ЧАСТИ</a:t>
            </a:r>
            <a:r>
              <a:rPr sz="1600" spc="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ПОЛОСТИ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ЖИВОТА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16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НАИБОЛЕЕ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ЧАСТО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ЗАНИМАЕТ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РЕТРОЦЕКАЛЬНОЕ</a:t>
            </a:r>
            <a:r>
              <a:rPr sz="16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ПОЛОЖЕНИЕ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3793" y="721868"/>
            <a:ext cx="10271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  <a:tab pos="6709409" algn="l"/>
                <a:tab pos="7726045" algn="l"/>
                <a:tab pos="8712200" algn="l"/>
              </a:tabLst>
            </a:pPr>
            <a:r>
              <a:rPr sz="20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6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БОДОЧНАЯ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ТОНКОЙ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ОСХОДЯЩАЯ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4585" y="773684"/>
            <a:ext cx="92633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18844" algn="l"/>
                <a:tab pos="1205865" algn="l"/>
                <a:tab pos="1903730" algn="l"/>
                <a:tab pos="2846070" algn="l"/>
                <a:tab pos="4100195" algn="l"/>
                <a:tab pos="8618220" algn="l"/>
              </a:tabLst>
            </a:pPr>
            <a:r>
              <a:rPr sz="16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ВИДЕ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ОБОДА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ОКРУЖАЕТ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ПЕТЛИ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ЧАСТЬ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3793" y="1026617"/>
            <a:ext cx="11075670" cy="2298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350" algn="just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ОБОДОЧНОЙ</a:t>
            </a:r>
            <a:r>
              <a:rPr sz="1600" spc="3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spc="3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3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1600" spc="3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ОЧЕНЬ</a:t>
            </a:r>
            <a:r>
              <a:rPr sz="1600" spc="3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КОРОТКАЯ</a:t>
            </a:r>
            <a:r>
              <a:rPr sz="1600" spc="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(2–9</a:t>
            </a:r>
            <a:r>
              <a:rPr sz="2000" spc="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СМ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),</a:t>
            </a:r>
            <a:r>
              <a:rPr sz="2000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НАЧИНАЕТ</a:t>
            </a:r>
            <a:r>
              <a:rPr sz="1600" spc="3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УВЕЛИЧИВАТЬСЯ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ПОСЛЕ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ГОДА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ОПЕРЕЧНАЯ</a:t>
            </a:r>
            <a:r>
              <a:rPr sz="1600" i="1" spc="5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ЧАСТЬ</a:t>
            </a:r>
            <a:r>
              <a:rPr sz="1600" i="1" spc="5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ОБОДОЧНОЙ</a:t>
            </a:r>
            <a:r>
              <a:rPr sz="1600" spc="5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spc="5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5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1600" spc="5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НАХОДИТСЯ</a:t>
            </a:r>
            <a:r>
              <a:rPr sz="1600" spc="5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5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ЭПИГАСТРАЛЬНОЙ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ОБЛАСТИ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6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ИМЕЕТ</a:t>
            </a:r>
            <a:r>
              <a:rPr sz="1600" spc="15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ПОДКОВООБРАЗНУЮ</a:t>
            </a:r>
            <a:r>
              <a:rPr sz="1600" spc="16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ФОРМУ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6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ДЛИНУ</a:t>
            </a:r>
            <a:r>
              <a:rPr sz="1600" spc="16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600" spc="15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2000" spc="6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1600" spc="16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27</a:t>
            </a:r>
            <a:r>
              <a:rPr sz="2000" spc="6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СМ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r>
              <a:rPr sz="2000" spc="6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spc="16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2-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600" spc="15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r>
              <a:rPr sz="1600" spc="16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ОНА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ПРИБЛИЖАЕТСЯ</a:t>
            </a:r>
            <a:r>
              <a:rPr sz="16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spc="3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ГОРИЗОНТАЛЬНОМУ</a:t>
            </a:r>
            <a:r>
              <a:rPr sz="16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ПОЛОЖЕНИЮ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spc="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РЫЖЕЙКА</a:t>
            </a:r>
            <a:r>
              <a:rPr sz="1600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ПОПЕРЕЧНОЙ</a:t>
            </a:r>
            <a:r>
              <a:rPr sz="1600" spc="3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ЧАСТИ</a:t>
            </a:r>
            <a:r>
              <a:rPr sz="1600" spc="3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ОБОДОЧНОЙ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ТОНКАЯ</a:t>
            </a:r>
            <a:r>
              <a:rPr sz="1600" spc="4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СРАВНИТЕЛЬНО</a:t>
            </a:r>
            <a:r>
              <a:rPr sz="1600" spc="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ДЛИННАЯ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3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БЛАГОДАРЯ</a:t>
            </a:r>
            <a:r>
              <a:rPr sz="1600" spc="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ЧЕМУ</a:t>
            </a:r>
            <a:r>
              <a:rPr sz="1600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1600" spc="4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ЛЕГКО</a:t>
            </a:r>
            <a:r>
              <a:rPr sz="1600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ПЕРЕМЕЩАЕТСЯ</a:t>
            </a:r>
            <a:r>
              <a:rPr sz="1600" spc="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ПРИ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ЗАПОЛНЕНИИ</a:t>
            </a:r>
            <a:r>
              <a:rPr sz="16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ЖЕЛУДКА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ТОНКОГО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КИШЕЧНИКА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793" y="3435222"/>
            <a:ext cx="82188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  <a:tab pos="5604510" algn="l"/>
                <a:tab pos="7701915" algn="l"/>
              </a:tabLst>
            </a:pPr>
            <a:r>
              <a:rPr sz="20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6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ИСХОДЯЩАЯ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НОВОРОЖДЕННЫХ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УЖЕ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036" y="3487039"/>
            <a:ext cx="9076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4865" algn="l"/>
                <a:tab pos="2373630" algn="l"/>
                <a:tab pos="3298190" algn="l"/>
                <a:tab pos="6381750" algn="l"/>
                <a:tab pos="6965950" algn="l"/>
                <a:tab pos="8398510" algn="l"/>
              </a:tabLst>
            </a:pPr>
            <a:r>
              <a:rPr sz="16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ЧАСТЬ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ОБОДОЧНОЙ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ЧЕМ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ОСТАЛЬНЫЕ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ЧАСТИ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793" y="3740277"/>
            <a:ext cx="11077575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>
              <a:lnSpc>
                <a:spcPct val="100000"/>
              </a:lnSpc>
              <a:spcBef>
                <a:spcPts val="100"/>
              </a:spcBef>
            </a:pP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ш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уд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м.</a:t>
            </a:r>
            <a:r>
              <a:rPr sz="20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Она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ко</a:t>
            </a:r>
            <a:r>
              <a:rPr sz="20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бр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ыж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ку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86385" marR="5080" indent="-287020" algn="r">
              <a:lnSpc>
                <a:spcPct val="100000"/>
              </a:lnSpc>
              <a:spcBef>
                <a:spcPts val="1085"/>
              </a:spcBef>
              <a:buClr>
                <a:srgbClr val="F4B54A"/>
              </a:buClr>
              <a:buFont typeface="Arial"/>
              <a:buChar char="•"/>
              <a:tabLst>
                <a:tab pos="286385" algn="l"/>
                <a:tab pos="287020" algn="l"/>
                <a:tab pos="2072639" algn="l"/>
                <a:tab pos="2965450" algn="l"/>
                <a:tab pos="3249295" algn="l"/>
                <a:tab pos="4498975" algn="l"/>
                <a:tab pos="5991225" algn="l"/>
                <a:tab pos="6297930" algn="l"/>
                <a:tab pos="8126730" algn="l"/>
                <a:tab pos="9274175" algn="l"/>
                <a:tab pos="10066655" algn="l"/>
              </a:tabLst>
            </a:pPr>
            <a:r>
              <a:rPr sz="20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600" i="1" spc="-10" dirty="0">
                <a:solidFill>
                  <a:srgbClr val="FFFFFF"/>
                </a:solidFill>
                <a:latin typeface="Century Gothic"/>
                <a:cs typeface="Century Gothic"/>
              </a:rPr>
              <a:t>ИГМОВИДНАЯ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i="1" spc="-20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spc="-5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НАИБОЛЕЕ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ПОДВИЖНАЯ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ОТНОСИТЕЛЬНО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ДЛИННАЯ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ЧАСТЬ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ТОЛСТОЙ</a:t>
            </a:r>
            <a:endParaRPr sz="1600">
              <a:latin typeface="Century Gothic"/>
              <a:cs typeface="Century Gothic"/>
            </a:endParaRPr>
          </a:p>
          <a:p>
            <a:pPr marR="6985" algn="r">
              <a:lnSpc>
                <a:spcPct val="100000"/>
              </a:lnSpc>
            </a:pP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киш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(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12–29 </a:t>
            </a:r>
            <a:r>
              <a:rPr sz="2000" cap="small" spc="-2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см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).</a:t>
            </a:r>
            <a:r>
              <a:rPr sz="2000" cap="small" spc="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5 </a:t>
            </a:r>
            <a:r>
              <a:rPr sz="2000" cap="small" spc="-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спо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об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бр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ю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шной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поло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ие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0305" y="5148833"/>
            <a:ext cx="1790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НЕДОРАЗВИТОГО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8165" y="5148833"/>
            <a:ext cx="22504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5030" algn="l"/>
              </a:tabLst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ЗАТЕМ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ОПУСКАЕТСЯ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8736" y="5097017"/>
            <a:ext cx="8811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2525" algn="l"/>
                <a:tab pos="1937385" algn="l"/>
                <a:tab pos="4742180" algn="l"/>
                <a:tab pos="5071110" algn="l"/>
                <a:tab pos="6076950" algn="l"/>
                <a:tab pos="6712584" algn="l"/>
                <a:tab pos="8578215" algn="l"/>
              </a:tabLst>
            </a:pP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лог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ый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з.	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од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жно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ее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0305" y="5401767"/>
            <a:ext cx="107886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74189" algn="l"/>
                <a:tab pos="3014980" algn="l"/>
                <a:tab pos="4574540" algn="l"/>
                <a:tab pos="4918710" algn="l"/>
                <a:tab pos="5253990" algn="l"/>
                <a:tab pos="6206490" algn="l"/>
                <a:tab pos="7150100" algn="l"/>
                <a:tab pos="7974965" algn="l"/>
                <a:tab pos="8849360" algn="l"/>
                <a:tab pos="10659110" algn="l"/>
              </a:tabLst>
            </a:pP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обус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вл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нн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ыже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	К	7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шка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яе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ю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жно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ть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 резу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укор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чени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бр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ыж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пл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круг</a:t>
            </a:r>
            <a:r>
              <a:rPr sz="20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216" y="1052830"/>
            <a:ext cx="6552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 Gothic"/>
                <a:cs typeface="Century Gothic"/>
              </a:rPr>
              <a:t>ИЗ</a:t>
            </a:r>
            <a:r>
              <a:rPr sz="3200" b="1" spc="-15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ЗАДНЕЙ</a:t>
            </a:r>
            <a:r>
              <a:rPr sz="3200" b="1" spc="-45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КИШКИ</a:t>
            </a:r>
            <a:r>
              <a:rPr sz="3200" b="1" spc="-25" dirty="0">
                <a:latin typeface="Century Gothic"/>
                <a:cs typeface="Century Gothic"/>
              </a:rPr>
              <a:t> </a:t>
            </a:r>
            <a:r>
              <a:rPr sz="3200" b="1" spc="-10" dirty="0">
                <a:latin typeface="Century Gothic"/>
                <a:cs typeface="Century Gothic"/>
              </a:rPr>
              <a:t>ВОЗНИКАЮТ: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361" y="2175484"/>
            <a:ext cx="8435975" cy="31197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180"/>
              </a:spcBef>
              <a:buClr>
                <a:srgbClr val="F4B54A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20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1/3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20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1/2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дистальной</a:t>
            </a:r>
            <a:r>
              <a:rPr sz="20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20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поперечно-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ободочной</a:t>
            </a:r>
            <a:r>
              <a:rPr sz="20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кишки,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Нисходящая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ободочная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Сигмовидная</a:t>
            </a:r>
            <a:r>
              <a:rPr sz="20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Прямая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кишка,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Верхняя</a:t>
            </a:r>
            <a:r>
              <a:rPr sz="20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часть</a:t>
            </a:r>
            <a:r>
              <a:rPr sz="20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анального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канала,</a:t>
            </a:r>
            <a:endParaRPr sz="20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1085"/>
              </a:spcBef>
              <a:buClr>
                <a:srgbClr val="F4B54A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Эпителий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мочевого</a:t>
            </a:r>
            <a:r>
              <a:rPr sz="20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пузыря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большей</a:t>
            </a:r>
            <a:r>
              <a:rPr sz="20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уретры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623570" algn="l"/>
                <a:tab pos="1209040" algn="l"/>
                <a:tab pos="2963545" algn="l"/>
                <a:tab pos="4287520" algn="l"/>
                <a:tab pos="4737735" algn="l"/>
                <a:tab pos="5815330" algn="l"/>
                <a:tab pos="7475220" algn="l"/>
              </a:tabLst>
            </a:pPr>
            <a:r>
              <a:rPr sz="2000" cap="small" spc="-7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се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оиз</a:t>
            </a:r>
            <a:r>
              <a:rPr sz="2000" cap="small" spc="-4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пи</a:t>
            </a:r>
            <a:r>
              <a:rPr sz="2000" cap="small" spc="-6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9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тся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бр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ыж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еч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7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4602" y="4964429"/>
            <a:ext cx="10801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INFERIOR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57231" y="5016246"/>
            <a:ext cx="1355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MESENTERIC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2689" y="5321046"/>
            <a:ext cx="6169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40785" algn="l"/>
                <a:tab pos="5346700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АРТЕРИЕЙ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СОЕДИНЕНИЕ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ЧАСТЕЙ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361" y="5269229"/>
            <a:ext cx="111575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9350" algn="l"/>
                <a:tab pos="3425190" algn="l"/>
                <a:tab pos="4386580" algn="l"/>
                <a:tab pos="7479665" algn="l"/>
                <a:tab pos="10358755" algn="l"/>
              </a:tabLst>
            </a:pP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cap="small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cap="small" spc="-30" dirty="0">
                <a:solidFill>
                  <a:srgbClr val="FFFFFF"/>
                </a:solidFill>
                <a:latin typeface="Arial"/>
                <a:cs typeface="Arial"/>
              </a:rPr>
              <a:t>ry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),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cap="small" spc="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шк</a:t>
            </a:r>
            <a:r>
              <a:rPr sz="2000" cap="small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.	</a:t>
            </a:r>
            <a:r>
              <a:rPr sz="20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оп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речн</a:t>
            </a:r>
            <a:r>
              <a:rPr sz="20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2000" cap="small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0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2000" cap="small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r>
              <a:rPr sz="2000" cap="small" spc="-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Arial"/>
                <a:cs typeface="Arial"/>
              </a:rPr>
              <a:t>шки</a:t>
            </a:r>
            <a:r>
              <a:rPr sz="20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361" y="5574284"/>
            <a:ext cx="9298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ПРОИСХОДЯЩИХ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СРЕДНЕЙ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ЗАДНЕЙ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УКАЗЫВАЕТ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СМЕНА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КРОВОСНАБЖЕНИЯ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48428" y="89915"/>
            <a:ext cx="2365375" cy="645160"/>
            <a:chOff x="4948428" y="89915"/>
            <a:chExt cx="2365375" cy="6451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8428" y="89915"/>
              <a:ext cx="2365248" cy="6431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7384" y="124967"/>
              <a:ext cx="2331719" cy="609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16144" y="227202"/>
            <a:ext cx="1742439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" dirty="0"/>
              <a:t>КЛОАКА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269849" y="834389"/>
            <a:ext cx="11635105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ОНЕЧНАЯ</a:t>
            </a:r>
            <a:r>
              <a:rPr sz="11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ЧАСТЬ</a:t>
            </a:r>
            <a:r>
              <a:rPr sz="11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ЗАДНЕЙ</a:t>
            </a:r>
            <a:r>
              <a:rPr sz="1100" b="1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r>
              <a:rPr sz="1100" b="1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НАЗЫВАЕТСЯ</a:t>
            </a:r>
            <a:r>
              <a:rPr sz="11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КЛОАКОЙ</a:t>
            </a:r>
            <a:r>
              <a:rPr sz="11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CLOACA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(А,Б).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ЛОАКА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ПОЛОСТЬ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ВЫСТЛАННАЯ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ЭНТОДЕРМОЙ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КОТОРАЯ</a:t>
            </a:r>
            <a:r>
              <a:rPr sz="110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КОНТАКТИРУЕТ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1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ПОВЕРХНОСНОЙ</a:t>
            </a:r>
            <a:r>
              <a:rPr sz="11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ЭКТОДЕРМОЙ</a:t>
            </a:r>
            <a:r>
              <a:rPr sz="11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ОБЛАСТИ</a:t>
            </a:r>
            <a:r>
              <a:rPr sz="1100" spc="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КЛОАЧНОЙ</a:t>
            </a:r>
            <a:r>
              <a:rPr sz="11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МЕМБРАНЫ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r>
              <a:rPr sz="11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МЕМБРАНА</a:t>
            </a:r>
            <a:r>
              <a:rPr sz="11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СОСТОИТ</a:t>
            </a:r>
            <a:r>
              <a:rPr sz="11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1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ЭНТОДЕРМЫ</a:t>
            </a:r>
            <a:r>
              <a:rPr sz="11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КЛОАКИ</a:t>
            </a:r>
            <a:r>
              <a:rPr sz="11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ЭКТОДЕРМЫ</a:t>
            </a:r>
            <a:r>
              <a:rPr sz="11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ПРОКТОДЕУМА</a:t>
            </a:r>
            <a:r>
              <a:rPr sz="11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АНАЛЬНОЙ</a:t>
            </a:r>
            <a:r>
              <a:rPr sz="1100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ЯМКИ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ЕНТРАЛЬНАЯ</a:t>
            </a:r>
            <a:r>
              <a:rPr sz="1100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ЧАСТЬ</a:t>
            </a:r>
            <a:r>
              <a:rPr sz="1100" spc="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КЛОАКИ</a:t>
            </a:r>
            <a:r>
              <a:rPr sz="1100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СОЕДИНЯЕТСЯ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100" spc="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АЛЛАНТОИСОМ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4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ЛЛАНТОИС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4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ДИВЕРТИКУЛ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ЖЕЛТОЧНОГО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МЕШКА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СУЩЕСТВЕННО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РЕДУЦИРОВАН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ЧЕЛОВЕКА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ЛОАКА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НАЧИНАЕТ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ПОДРАЗДЕЛЯТЬСЯ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ВЕНТРАЛЬНУЮ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ДОРЗАЛЬНУЮ</a:t>
            </a:r>
            <a:r>
              <a:rPr sz="11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КОРОНАРНЫМ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СЛОЕМ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КРАЕМ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МЕЗЕНХИМЫ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НАЗЫВАЕМЫМ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УРОРЕКТАЛЬНОЙ</a:t>
            </a:r>
            <a:r>
              <a:rPr sz="11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ПЕРЕГОРОДКОЙ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ПЕРЕГОРОДКА</a:t>
            </a:r>
            <a:r>
              <a:rPr sz="11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ОБРАЗУЕТСЯ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УГЛУ</a:t>
            </a:r>
            <a:r>
              <a:rPr sz="11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МЕЖДУ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АЛЛАНТОИСОМ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ЗАДНЕЙ</a:t>
            </a:r>
            <a:r>
              <a:rPr sz="11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КИШКОЙ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ЕРЕГОРОДКА</a:t>
            </a:r>
            <a:r>
              <a:rPr sz="11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РАСТЕТ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КАУДАЛЬНОМ</a:t>
            </a:r>
            <a:r>
              <a:rPr sz="11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НАПРАВЛЕНИИ</a:t>
            </a:r>
            <a:r>
              <a:rPr sz="11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КЛОАЧНОЙ</a:t>
            </a:r>
            <a:r>
              <a:rPr sz="11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МЕМБРАНЕ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ОНА</a:t>
            </a:r>
            <a:r>
              <a:rPr sz="11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ОБРАЗУЕТ</a:t>
            </a:r>
            <a:r>
              <a:rPr sz="11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ВИЛООБРАЗНЫЕ</a:t>
            </a:r>
            <a:r>
              <a:rPr sz="11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УТОЛЩЕНИЯ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КОТОРЫЕ</a:t>
            </a:r>
            <a:r>
              <a:rPr sz="11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ДАЮТ</a:t>
            </a:r>
            <a:r>
              <a:rPr sz="11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ВПЯЧИВАНИЯ</a:t>
            </a:r>
            <a:r>
              <a:rPr sz="11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INFOLDING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БОКОВЫХ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СТЕНОК</a:t>
            </a:r>
            <a:r>
              <a:rPr sz="11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КЛОАКИ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(Б-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10).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34" y="2500248"/>
            <a:ext cx="7588123" cy="402234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63382" y="3084702"/>
            <a:ext cx="4252595" cy="3159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5"/>
              </a:spcBef>
            </a:pP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Последовательные</a:t>
            </a:r>
            <a:r>
              <a:rPr sz="1200" spc="254" dirty="0">
                <a:solidFill>
                  <a:srgbClr val="FFC000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стадии</a:t>
            </a:r>
            <a:r>
              <a:rPr sz="1200" spc="254" dirty="0">
                <a:solidFill>
                  <a:srgbClr val="FFC000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подразделения</a:t>
            </a:r>
            <a:r>
              <a:rPr sz="1200" spc="250" dirty="0">
                <a:solidFill>
                  <a:srgbClr val="FFC000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клоаки</a:t>
            </a:r>
            <a:r>
              <a:rPr sz="1200" spc="260" dirty="0">
                <a:solidFill>
                  <a:srgbClr val="FFC000"/>
                </a:solidFill>
                <a:latin typeface="Arial"/>
                <a:cs typeface="Arial"/>
              </a:rPr>
              <a:t> 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на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прямую</a:t>
            </a:r>
            <a:r>
              <a:rPr sz="1200" spc="3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кишку</a:t>
            </a:r>
            <a:r>
              <a:rPr sz="1200" spc="3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и</a:t>
            </a:r>
            <a:r>
              <a:rPr sz="1200" spc="3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урогенитальный</a:t>
            </a:r>
            <a:r>
              <a:rPr sz="1200" spc="32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синус.</a:t>
            </a:r>
            <a:r>
              <a:rPr sz="1200" spc="3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А,</a:t>
            </a:r>
            <a:r>
              <a:rPr sz="1200" spc="31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В</a:t>
            </a:r>
            <a:r>
              <a:rPr sz="1200" spc="3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и</a:t>
            </a:r>
            <a:r>
              <a:rPr sz="1200" spc="30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Д</a:t>
            </a:r>
            <a:r>
              <a:rPr sz="1200" spc="3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1200" spc="3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вид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слева,</a:t>
            </a:r>
            <a:r>
              <a:rPr sz="1200" spc="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4-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я,</a:t>
            </a:r>
            <a:r>
              <a:rPr sz="1200" spc="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6-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я</a:t>
            </a:r>
            <a:r>
              <a:rPr sz="1200" spc="5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и</a:t>
            </a:r>
            <a:r>
              <a:rPr sz="1200" spc="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7-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я</a:t>
            </a:r>
            <a:r>
              <a:rPr sz="1200" spc="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неделя</a:t>
            </a:r>
            <a:r>
              <a:rPr sz="1200" spc="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развития</a:t>
            </a:r>
            <a:r>
              <a:rPr sz="1200" spc="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соответственно.</a:t>
            </a:r>
            <a:r>
              <a:rPr sz="1200" spc="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Б,</a:t>
            </a:r>
            <a:r>
              <a:rPr sz="1200" spc="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C000"/>
                </a:solidFill>
                <a:latin typeface="Arial"/>
                <a:cs typeface="Arial"/>
              </a:rPr>
              <a:t>Г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и</a:t>
            </a:r>
            <a:r>
              <a:rPr sz="1200" spc="36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Е</a:t>
            </a:r>
            <a:r>
              <a:rPr sz="1200" spc="3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-</a:t>
            </a:r>
            <a:r>
              <a:rPr sz="1200" spc="3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увеличенные</a:t>
            </a:r>
            <a:r>
              <a:rPr sz="1200" spc="36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участки</a:t>
            </a:r>
            <a:r>
              <a:rPr sz="1200" spc="37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области</a:t>
            </a:r>
            <a:r>
              <a:rPr sz="1200" spc="3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клоаки,</a:t>
            </a:r>
            <a:r>
              <a:rPr sz="1200" spc="38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штриховой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линией</a:t>
            </a:r>
            <a:r>
              <a:rPr sz="1200" spc="5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показаны</a:t>
            </a:r>
            <a:r>
              <a:rPr sz="1200" spc="5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уровни</a:t>
            </a:r>
            <a:r>
              <a:rPr sz="1200" spc="5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соответствующих</a:t>
            </a:r>
            <a:r>
              <a:rPr sz="1200" spc="5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поперечных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срезов.</a:t>
            </a:r>
            <a:r>
              <a:rPr sz="1200" spc="13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Хвостовая</a:t>
            </a:r>
            <a:r>
              <a:rPr sz="1200" spc="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кишка</a:t>
            </a:r>
            <a:r>
              <a:rPr sz="1200" spc="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(Б)</a:t>
            </a:r>
            <a:r>
              <a:rPr sz="1200" spc="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дегенерирует</a:t>
            </a:r>
            <a:r>
              <a:rPr sz="1200" spc="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и</a:t>
            </a:r>
            <a:r>
              <a:rPr sz="1200" spc="1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исчезает</a:t>
            </a:r>
            <a:r>
              <a:rPr sz="1200" spc="1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(В)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по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мере</a:t>
            </a:r>
            <a:r>
              <a:rPr sz="1200"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образования</a:t>
            </a:r>
            <a:r>
              <a:rPr sz="1200" spc="-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C000"/>
                </a:solidFill>
                <a:latin typeface="Arial"/>
                <a:cs typeface="Arial"/>
              </a:rPr>
              <a:t>прямой</a:t>
            </a:r>
            <a:r>
              <a:rPr sz="1200" spc="-10" dirty="0">
                <a:solidFill>
                  <a:srgbClr val="FFC000"/>
                </a:solidFill>
                <a:latin typeface="Arial"/>
                <a:cs typeface="Arial"/>
              </a:rPr>
              <a:t> кишки</a:t>
            </a:r>
            <a:endParaRPr sz="120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стебелек</a:t>
            </a:r>
            <a:r>
              <a:rPr sz="120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желточного</a:t>
            </a:r>
            <a:r>
              <a:rPr sz="12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мешка,</a:t>
            </a:r>
            <a:r>
              <a:rPr sz="1200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аллантоис,</a:t>
            </a:r>
            <a:r>
              <a:rPr sz="12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469900" marR="5080" algn="just">
              <a:lnSpc>
                <a:spcPct val="107100"/>
              </a:lnSpc>
              <a:spcBef>
                <a:spcPts val="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средняя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кишка,</a:t>
            </a:r>
            <a:r>
              <a:rPr sz="12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2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задняя</a:t>
            </a:r>
            <a:r>
              <a:rPr sz="1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кишка,</a:t>
            </a:r>
            <a:r>
              <a:rPr sz="12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2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уроректальная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перегородка,</a:t>
            </a:r>
            <a:r>
              <a:rPr sz="120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2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клоака,</a:t>
            </a:r>
            <a:r>
              <a:rPr sz="12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2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хвостовая</a:t>
            </a:r>
            <a:r>
              <a:rPr sz="12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кишка,</a:t>
            </a:r>
            <a:r>
              <a:rPr sz="12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2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клоачная</a:t>
            </a:r>
            <a:r>
              <a:rPr sz="12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мембрана,</a:t>
            </a:r>
            <a:r>
              <a:rPr sz="12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2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мезенхима,</a:t>
            </a:r>
            <a:r>
              <a:rPr sz="12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2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врастание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стенки</a:t>
            </a:r>
            <a:r>
              <a:rPr sz="12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клоаки,</a:t>
            </a:r>
            <a:r>
              <a:rPr sz="12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2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фаллос,</a:t>
            </a:r>
            <a:r>
              <a:rPr sz="12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2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проктодеум,</a:t>
            </a:r>
            <a:r>
              <a:rPr sz="12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2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урогенитальный</a:t>
            </a:r>
            <a:r>
              <a:rPr sz="1200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синус,</a:t>
            </a:r>
            <a:r>
              <a:rPr sz="1200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1200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4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прямая</a:t>
            </a:r>
            <a:r>
              <a:rPr sz="1200" spc="4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кишка,</a:t>
            </a:r>
            <a:r>
              <a:rPr sz="1200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200" spc="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растущий</a:t>
            </a:r>
            <a:r>
              <a:rPr sz="1200" spc="1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мочевой</a:t>
            </a:r>
            <a:r>
              <a:rPr sz="1200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пузырь,</a:t>
            </a:r>
            <a:r>
              <a:rPr sz="1200" spc="12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200" spc="13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урогенитальная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мембрана,</a:t>
            </a:r>
            <a:r>
              <a:rPr sz="12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2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анальная</a:t>
            </a:r>
            <a:r>
              <a:rPr sz="12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мембрана,</a:t>
            </a:r>
            <a:r>
              <a:rPr sz="12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12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анальный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канал,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зачаток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промежности,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промежность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1602739"/>
            <a:ext cx="97491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РЯМАЯ</a:t>
            </a:r>
            <a:r>
              <a:rPr sz="1600" i="1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1600" i="1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6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ПЕРВЫХ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МЕСЯЦЕВ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ОТНОСИТЕЛЬНО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ДЛИННАЯ</a:t>
            </a:r>
            <a:r>
              <a:rPr sz="16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ПРИ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НАПОЛНЕНИИ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МОЖЕТ</a:t>
            </a:r>
            <a:r>
              <a:rPr sz="1600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ЗАНИМАТЬ</a:t>
            </a:r>
            <a:r>
              <a:rPr sz="1600" spc="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МАЛЫЙ</a:t>
            </a:r>
            <a:r>
              <a:rPr sz="1600" spc="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ТАЗ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1600" spc="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АМПУЛА</a:t>
            </a:r>
            <a:r>
              <a:rPr sz="1600" spc="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ПРЯМОЙ</a:t>
            </a:r>
            <a:r>
              <a:rPr sz="1600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1600" spc="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СЛАБО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ДИФФЕРЕНЦИРОВАНА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5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ЖИРОВАЯ</a:t>
            </a:r>
            <a:r>
              <a:rPr sz="1600" spc="114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КЛЕТЧАТКА</a:t>
            </a:r>
            <a:r>
              <a:rPr sz="1600" spc="12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1600" spc="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РАЗВИТА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5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ВСЛЕДСТВИЕ</a:t>
            </a:r>
            <a:r>
              <a:rPr sz="1600" spc="114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ЧЕГО</a:t>
            </a:r>
            <a:r>
              <a:rPr sz="1600" spc="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АМПУЛА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ПЛОХО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ФИКСИРОВАНА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6894" y="3011169"/>
            <a:ext cx="6640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83105" algn="l"/>
                <a:tab pos="3528695" algn="l"/>
                <a:tab pos="4575810" algn="l"/>
                <a:tab pos="5537200" algn="l"/>
              </a:tabLst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ОКОНЧАТЕЛЬНОЕ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ПОЛОЖЕНИЕ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ПРЯМАЯ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ЗАНИМАЕТ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0216" y="2959354"/>
            <a:ext cx="8705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  <a:tab pos="7947659" algn="l"/>
                <a:tab pos="8279765" algn="l"/>
              </a:tabLst>
            </a:pP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Свое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2-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2502" y="2959354"/>
            <a:ext cx="85851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216" y="3199932"/>
            <a:ext cx="9749790" cy="17526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085" marR="6350" algn="just">
              <a:lnSpc>
                <a:spcPct val="110400"/>
              </a:lnSpc>
              <a:spcBef>
                <a:spcPts val="360"/>
              </a:spcBef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хор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шо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му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од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му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ою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бой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фикс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ци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 сл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оболо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ннег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возр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нер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юд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ее 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ен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i="1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НУС</a:t>
            </a:r>
            <a:r>
              <a:rPr sz="1600" i="1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РАСПОЛОЖЕН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БОЛЕЕ</a:t>
            </a:r>
            <a:r>
              <a:rPr sz="16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ДОРСАЛЬНО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ЧЕМ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ВЗРОСЛЫХ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РАССТОЯНИИ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20</a:t>
            </a:r>
            <a:endParaRPr sz="2000">
              <a:latin typeface="Century Gothic"/>
              <a:cs typeface="Century Gothic"/>
            </a:endParaRPr>
          </a:p>
          <a:p>
            <a:pPr marL="299085" algn="just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ММ</a:t>
            </a:r>
            <a:r>
              <a:rPr sz="1600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КОПЧИКА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4873" y="640537"/>
            <a:ext cx="584073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ПОДЖЕЛУДОЧНАЯ</a:t>
            </a:r>
            <a:r>
              <a:rPr sz="2900" spc="-110" dirty="0"/>
              <a:t> </a:t>
            </a:r>
            <a:r>
              <a:rPr sz="2900" spc="-10" dirty="0"/>
              <a:t>ЖЕЛЕЗА</a:t>
            </a:r>
            <a:endParaRPr sz="29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entury Gothic"/>
                <a:cs typeface="Century Gothic"/>
              </a:rPr>
              <a:t>П</a:t>
            </a:r>
            <a:r>
              <a:rPr b="1" dirty="0">
                <a:latin typeface="Century Gothic"/>
                <a:cs typeface="Century Gothic"/>
              </a:rPr>
              <a:t>ОДЖЕЛУДОЧНАЯ</a:t>
            </a:r>
            <a:r>
              <a:rPr b="1" spc="60" dirty="0">
                <a:latin typeface="Century Gothic"/>
                <a:cs typeface="Century Gothic"/>
              </a:rPr>
              <a:t> </a:t>
            </a:r>
            <a:r>
              <a:rPr b="1" dirty="0">
                <a:latin typeface="Century Gothic"/>
                <a:cs typeface="Century Gothic"/>
              </a:rPr>
              <a:t>ЖЕЛЕЗА</a:t>
            </a:r>
            <a:r>
              <a:rPr b="1" spc="45" dirty="0">
                <a:latin typeface="Century Gothic"/>
                <a:cs typeface="Century Gothic"/>
              </a:rPr>
              <a:t> </a:t>
            </a:r>
            <a:r>
              <a:rPr sz="2000" dirty="0"/>
              <a:t>–</a:t>
            </a:r>
            <a:r>
              <a:rPr sz="2000" spc="-45" dirty="0"/>
              <a:t> </a:t>
            </a:r>
            <a:r>
              <a:rPr dirty="0"/>
              <a:t>ПАРЕНХИМАТОЗНЫЙ</a:t>
            </a:r>
            <a:r>
              <a:rPr spc="50" dirty="0"/>
              <a:t> </a:t>
            </a:r>
            <a:r>
              <a:rPr dirty="0"/>
              <a:t>ОРГАН</a:t>
            </a:r>
            <a:r>
              <a:rPr spc="50" dirty="0"/>
              <a:t> </a:t>
            </a:r>
            <a:r>
              <a:rPr dirty="0"/>
              <a:t>ВНЕШНЕЙ</a:t>
            </a:r>
            <a:r>
              <a:rPr spc="70" dirty="0"/>
              <a:t> </a:t>
            </a:r>
            <a:r>
              <a:rPr dirty="0"/>
              <a:t>И</a:t>
            </a:r>
            <a:r>
              <a:rPr spc="60" dirty="0"/>
              <a:t> </a:t>
            </a:r>
            <a:r>
              <a:rPr dirty="0"/>
              <a:t>ВНУТРЕННЕЙ</a:t>
            </a:r>
            <a:r>
              <a:rPr spc="55" dirty="0"/>
              <a:t> </a:t>
            </a:r>
            <a:r>
              <a:rPr spc="-10" dirty="0"/>
              <a:t>СЕКРЕЦИИ</a:t>
            </a:r>
            <a:r>
              <a:rPr sz="2000" spc="-10" dirty="0"/>
              <a:t>. </a:t>
            </a:r>
            <a:r>
              <a:rPr sz="2000" dirty="0"/>
              <a:t>У</a:t>
            </a:r>
            <a:r>
              <a:rPr sz="2000" spc="114" dirty="0"/>
              <a:t> </a:t>
            </a:r>
            <a:r>
              <a:rPr dirty="0"/>
              <a:t>НОВОРОЖДЕННОГО</a:t>
            </a:r>
            <a:r>
              <a:rPr spc="229" dirty="0"/>
              <a:t> </a:t>
            </a:r>
            <a:r>
              <a:rPr dirty="0"/>
              <a:t>ОНА</a:t>
            </a:r>
            <a:r>
              <a:rPr spc="229" dirty="0"/>
              <a:t> </a:t>
            </a:r>
            <a:r>
              <a:rPr dirty="0"/>
              <a:t>РАСПОЛАГАЕТСЯ</a:t>
            </a:r>
            <a:r>
              <a:rPr spc="229" dirty="0"/>
              <a:t> </a:t>
            </a:r>
            <a:r>
              <a:rPr dirty="0"/>
              <a:t>ГЛУБОКО</a:t>
            </a:r>
            <a:r>
              <a:rPr spc="245" dirty="0"/>
              <a:t> </a:t>
            </a:r>
            <a:r>
              <a:rPr dirty="0"/>
              <a:t>В</a:t>
            </a:r>
            <a:r>
              <a:rPr spc="229" dirty="0"/>
              <a:t> </a:t>
            </a:r>
            <a:r>
              <a:rPr dirty="0"/>
              <a:t>БРЮШНОЙ</a:t>
            </a:r>
            <a:r>
              <a:rPr spc="225" dirty="0"/>
              <a:t> </a:t>
            </a:r>
            <a:r>
              <a:rPr dirty="0"/>
              <a:t>ПОЛОСТИ</a:t>
            </a:r>
            <a:r>
              <a:rPr sz="2000" dirty="0"/>
              <a:t>,</a:t>
            </a:r>
            <a:r>
              <a:rPr sz="2000" spc="100" dirty="0"/>
              <a:t> </a:t>
            </a:r>
            <a:r>
              <a:rPr dirty="0"/>
              <a:t>НА</a:t>
            </a:r>
            <a:r>
              <a:rPr spc="240" dirty="0"/>
              <a:t> </a:t>
            </a:r>
            <a:r>
              <a:rPr spc="-10" dirty="0"/>
              <a:t>УРОВНЕ </a:t>
            </a:r>
            <a:r>
              <a:rPr sz="2000" spc="-10" dirty="0"/>
              <a:t>X-</a:t>
            </a:r>
            <a:r>
              <a:rPr dirty="0"/>
              <a:t>ГО</a:t>
            </a:r>
            <a:r>
              <a:rPr spc="235" dirty="0"/>
              <a:t> </a:t>
            </a:r>
            <a:r>
              <a:rPr dirty="0"/>
              <a:t>ГРУДНОГО</a:t>
            </a:r>
            <a:r>
              <a:rPr spc="235" dirty="0"/>
              <a:t> </a:t>
            </a:r>
            <a:r>
              <a:rPr dirty="0"/>
              <a:t>ПОЗВОНКА</a:t>
            </a:r>
            <a:r>
              <a:rPr sz="2000" dirty="0"/>
              <a:t>,</a:t>
            </a:r>
            <a:r>
              <a:rPr sz="2000" spc="110" dirty="0"/>
              <a:t> </a:t>
            </a:r>
            <a:r>
              <a:rPr dirty="0"/>
              <a:t>ДЛИНА</a:t>
            </a:r>
            <a:r>
              <a:rPr spc="250" dirty="0"/>
              <a:t> </a:t>
            </a:r>
            <a:r>
              <a:rPr dirty="0"/>
              <a:t>ЕЕ</a:t>
            </a:r>
            <a:r>
              <a:rPr spc="225" dirty="0"/>
              <a:t> </a:t>
            </a:r>
            <a:r>
              <a:rPr sz="2000" dirty="0"/>
              <a:t>5–6</a:t>
            </a:r>
            <a:r>
              <a:rPr sz="2000" spc="130" dirty="0"/>
              <a:t> </a:t>
            </a:r>
            <a:r>
              <a:rPr dirty="0"/>
              <a:t>СМ</a:t>
            </a:r>
            <a:r>
              <a:rPr sz="2000" dirty="0"/>
              <a:t>.</a:t>
            </a:r>
            <a:r>
              <a:rPr sz="2000" spc="105" dirty="0"/>
              <a:t> </a:t>
            </a:r>
            <a:r>
              <a:rPr sz="2000" dirty="0"/>
              <a:t>У</a:t>
            </a:r>
            <a:r>
              <a:rPr sz="2000" spc="125" dirty="0"/>
              <a:t> </a:t>
            </a:r>
            <a:r>
              <a:rPr dirty="0"/>
              <a:t>ДЕТЕЙ</a:t>
            </a:r>
            <a:r>
              <a:rPr spc="225" dirty="0"/>
              <a:t> </a:t>
            </a:r>
            <a:r>
              <a:rPr dirty="0"/>
              <a:t>РАННЕГО</a:t>
            </a:r>
            <a:r>
              <a:rPr spc="235" dirty="0"/>
              <a:t> </a:t>
            </a:r>
            <a:r>
              <a:rPr dirty="0"/>
              <a:t>И</a:t>
            </a:r>
            <a:r>
              <a:rPr spc="240" dirty="0"/>
              <a:t> </a:t>
            </a:r>
            <a:r>
              <a:rPr dirty="0"/>
              <a:t>СТАРШЕГО</a:t>
            </a:r>
            <a:r>
              <a:rPr spc="250" dirty="0"/>
              <a:t> </a:t>
            </a:r>
            <a:r>
              <a:rPr spc="-10" dirty="0"/>
              <a:t>ВОЗРАСТА </a:t>
            </a:r>
            <a:r>
              <a:rPr dirty="0"/>
              <a:t>ПОДЖЕЛУДОЧНАЯ</a:t>
            </a:r>
            <a:r>
              <a:rPr spc="345" dirty="0"/>
              <a:t>  </a:t>
            </a:r>
            <a:r>
              <a:rPr dirty="0"/>
              <a:t>ЖЕЛЕЗА</a:t>
            </a:r>
            <a:r>
              <a:rPr spc="350" dirty="0"/>
              <a:t>  </a:t>
            </a:r>
            <a:r>
              <a:rPr dirty="0"/>
              <a:t>НАХОДИТСЯ</a:t>
            </a:r>
            <a:r>
              <a:rPr spc="345" dirty="0"/>
              <a:t>  </a:t>
            </a:r>
            <a:r>
              <a:rPr dirty="0"/>
              <a:t>НА</a:t>
            </a:r>
            <a:r>
              <a:rPr spc="350" dirty="0"/>
              <a:t>  </a:t>
            </a:r>
            <a:r>
              <a:rPr dirty="0"/>
              <a:t>УРОВНЕ</a:t>
            </a:r>
            <a:r>
              <a:rPr spc="335" dirty="0"/>
              <a:t>  </a:t>
            </a:r>
            <a:r>
              <a:rPr sz="2000" dirty="0"/>
              <a:t>I-</a:t>
            </a:r>
            <a:r>
              <a:rPr dirty="0"/>
              <a:t>ГО</a:t>
            </a:r>
            <a:r>
              <a:rPr spc="335" dirty="0"/>
              <a:t>  </a:t>
            </a:r>
            <a:r>
              <a:rPr dirty="0"/>
              <a:t>ПОЯСНИЧНОГО</a:t>
            </a:r>
            <a:r>
              <a:rPr spc="345" dirty="0"/>
              <a:t>  </a:t>
            </a:r>
            <a:r>
              <a:rPr spc="-10" dirty="0"/>
              <a:t>ПОЗВОНКА</a:t>
            </a:r>
            <a:r>
              <a:rPr sz="2000" spc="-10" dirty="0"/>
              <a:t>.</a:t>
            </a:r>
            <a:endParaRPr sz="20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</a:pPr>
            <a:r>
              <a:rPr sz="2000" cap="small" spc="-15" dirty="0"/>
              <a:t>Н</a:t>
            </a:r>
            <a:r>
              <a:rPr sz="2000" cap="small" spc="10" dirty="0"/>
              <a:t>а</a:t>
            </a:r>
            <a:r>
              <a:rPr sz="2000" cap="small" spc="-10" dirty="0"/>
              <a:t>и</a:t>
            </a:r>
            <a:r>
              <a:rPr sz="2000" cap="small" spc="-5" dirty="0"/>
              <a:t>бо</a:t>
            </a:r>
            <a:r>
              <a:rPr sz="2000" cap="small" dirty="0"/>
              <a:t>ле</a:t>
            </a:r>
            <a:r>
              <a:rPr sz="2000" cap="small" spc="-5" dirty="0"/>
              <a:t>е</a:t>
            </a:r>
            <a:r>
              <a:rPr sz="2000" cap="small" dirty="0"/>
              <a:t> </a:t>
            </a:r>
            <a:r>
              <a:rPr sz="2000" cap="small" spc="-95" dirty="0"/>
              <a:t> </a:t>
            </a:r>
            <a:r>
              <a:rPr sz="2000" cap="small" spc="-10" dirty="0"/>
              <a:t>и</a:t>
            </a:r>
            <a:r>
              <a:rPr sz="2000" cap="small" spc="5" dirty="0"/>
              <a:t>н</a:t>
            </a:r>
            <a:r>
              <a:rPr sz="2000" cap="small" spc="-15" dirty="0"/>
              <a:t>т</a:t>
            </a:r>
            <a:r>
              <a:rPr sz="2000" cap="small" dirty="0"/>
              <a:t>е</a:t>
            </a:r>
            <a:r>
              <a:rPr sz="2000" cap="small" spc="-10" dirty="0"/>
              <a:t>н</a:t>
            </a:r>
            <a:r>
              <a:rPr sz="2000" cap="small" spc="5" dirty="0"/>
              <a:t>с</a:t>
            </a:r>
            <a:r>
              <a:rPr sz="2000" cap="small" dirty="0"/>
              <a:t>и</a:t>
            </a:r>
            <a:r>
              <a:rPr sz="2000" cap="small" spc="-10" dirty="0"/>
              <a:t>вн</a:t>
            </a:r>
            <a:r>
              <a:rPr sz="2000" cap="small" spc="-5" dirty="0"/>
              <a:t>о</a:t>
            </a:r>
            <a:r>
              <a:rPr sz="2000" cap="small" dirty="0"/>
              <a:t> </a:t>
            </a:r>
            <a:r>
              <a:rPr sz="2000" cap="small" spc="-85" dirty="0"/>
              <a:t> </a:t>
            </a:r>
            <a:r>
              <a:rPr sz="2000" cap="small" dirty="0"/>
              <a:t>жел</a:t>
            </a:r>
            <a:r>
              <a:rPr sz="2000" cap="small" spc="-10" dirty="0"/>
              <a:t>е</a:t>
            </a:r>
            <a:r>
              <a:rPr sz="2000" cap="small" spc="-15" dirty="0"/>
              <a:t>з</a:t>
            </a:r>
            <a:r>
              <a:rPr sz="2000" cap="small" spc="-5" dirty="0"/>
              <a:t>а</a:t>
            </a:r>
            <a:r>
              <a:rPr sz="2000" cap="small" dirty="0"/>
              <a:t> </a:t>
            </a:r>
            <a:r>
              <a:rPr sz="2000" cap="small" spc="-75" dirty="0"/>
              <a:t> </a:t>
            </a:r>
            <a:r>
              <a:rPr sz="2000" cap="small" spc="-15" dirty="0"/>
              <a:t>р</a:t>
            </a:r>
            <a:r>
              <a:rPr sz="2000" cap="small" spc="10" dirty="0"/>
              <a:t>а</a:t>
            </a:r>
            <a:r>
              <a:rPr sz="2000" cap="small" dirty="0"/>
              <a:t>с</a:t>
            </a:r>
            <a:r>
              <a:rPr sz="2000" cap="small" spc="-15" dirty="0"/>
              <a:t>т</a:t>
            </a:r>
            <a:r>
              <a:rPr sz="2000" cap="small" dirty="0"/>
              <a:t>е</a:t>
            </a:r>
            <a:r>
              <a:rPr sz="2000" cap="small" spc="-5" dirty="0"/>
              <a:t>т</a:t>
            </a:r>
            <a:r>
              <a:rPr sz="2000" cap="small" dirty="0"/>
              <a:t> </a:t>
            </a:r>
            <a:r>
              <a:rPr sz="2000" cap="small" spc="-85" dirty="0"/>
              <a:t> </a:t>
            </a:r>
            <a:r>
              <a:rPr sz="2000" cap="small" spc="-5" dirty="0"/>
              <a:t>в</a:t>
            </a:r>
            <a:r>
              <a:rPr sz="2000" cap="small" dirty="0"/>
              <a:t> </a:t>
            </a:r>
            <a:r>
              <a:rPr sz="2000" cap="small" spc="-90" dirty="0"/>
              <a:t> </a:t>
            </a:r>
            <a:r>
              <a:rPr sz="2000" cap="small" spc="-10" dirty="0"/>
              <a:t>пер</a:t>
            </a:r>
            <a:r>
              <a:rPr sz="2000" cap="small" dirty="0"/>
              <a:t>в</a:t>
            </a:r>
            <a:r>
              <a:rPr sz="2000" cap="small" spc="-5" dirty="0"/>
              <a:t>ые</a:t>
            </a:r>
            <a:r>
              <a:rPr sz="2000" cap="small" dirty="0"/>
              <a:t> </a:t>
            </a:r>
            <a:r>
              <a:rPr sz="2000" cap="small" spc="-95" dirty="0"/>
              <a:t> </a:t>
            </a:r>
            <a:r>
              <a:rPr sz="2000" cap="small" dirty="0"/>
              <a:t>3</a:t>
            </a:r>
            <a:r>
              <a:rPr sz="2000" cap="small" spc="240" dirty="0"/>
              <a:t> </a:t>
            </a:r>
            <a:r>
              <a:rPr sz="2000" cap="small" spc="-10" dirty="0"/>
              <a:t>г</a:t>
            </a:r>
            <a:r>
              <a:rPr sz="2000" cap="small" spc="10" dirty="0"/>
              <a:t>о</a:t>
            </a:r>
            <a:r>
              <a:rPr sz="2000" cap="small" spc="-15" dirty="0"/>
              <a:t>д</a:t>
            </a:r>
            <a:r>
              <a:rPr sz="2000" cap="small" spc="-5" dirty="0"/>
              <a:t>а</a:t>
            </a:r>
            <a:r>
              <a:rPr sz="2000" cap="small" dirty="0"/>
              <a:t> </a:t>
            </a:r>
            <a:r>
              <a:rPr sz="2000" cap="small" spc="-75" dirty="0"/>
              <a:t> </a:t>
            </a:r>
            <a:r>
              <a:rPr sz="2000" cap="small" spc="-5" dirty="0"/>
              <a:t>и</a:t>
            </a:r>
            <a:r>
              <a:rPr sz="2000" cap="small" dirty="0"/>
              <a:t> </a:t>
            </a:r>
            <a:r>
              <a:rPr sz="2000" cap="small" spc="-100" dirty="0"/>
              <a:t> </a:t>
            </a:r>
            <a:r>
              <a:rPr sz="2000" cap="small" spc="-5" dirty="0"/>
              <a:t>в</a:t>
            </a:r>
            <a:r>
              <a:rPr sz="2000" cap="small" dirty="0"/>
              <a:t> </a:t>
            </a:r>
            <a:r>
              <a:rPr sz="2000" cap="small" spc="-100" dirty="0"/>
              <a:t> </a:t>
            </a:r>
            <a:r>
              <a:rPr sz="2000" cap="small" spc="-10" dirty="0"/>
              <a:t>пу</a:t>
            </a:r>
            <a:r>
              <a:rPr sz="2000" cap="small" spc="5" dirty="0"/>
              <a:t>б</a:t>
            </a:r>
            <a:r>
              <a:rPr sz="2000" cap="small" spc="-10" dirty="0"/>
              <a:t>е</a:t>
            </a:r>
            <a:r>
              <a:rPr sz="2000" cap="small" dirty="0"/>
              <a:t>р</a:t>
            </a:r>
            <a:r>
              <a:rPr sz="2000" cap="small" spc="-25" dirty="0"/>
              <a:t>т</a:t>
            </a:r>
            <a:r>
              <a:rPr sz="2000" cap="small" spc="35" dirty="0"/>
              <a:t>а</a:t>
            </a:r>
            <a:r>
              <a:rPr sz="2000" cap="small" spc="-25" dirty="0"/>
              <a:t>т</a:t>
            </a:r>
            <a:r>
              <a:rPr sz="2000" cap="small" spc="-10" dirty="0"/>
              <a:t>н</a:t>
            </a:r>
            <a:r>
              <a:rPr sz="2000" cap="small" spc="10" dirty="0"/>
              <a:t>о</a:t>
            </a:r>
            <a:r>
              <a:rPr sz="2000" cap="small" spc="-5" dirty="0"/>
              <a:t>м</a:t>
            </a:r>
            <a:r>
              <a:rPr sz="2000" cap="small" dirty="0"/>
              <a:t> </a:t>
            </a:r>
            <a:r>
              <a:rPr sz="2000" cap="small" spc="-90" dirty="0"/>
              <a:t> </a:t>
            </a:r>
            <a:r>
              <a:rPr sz="2000" cap="small" spc="-10" dirty="0"/>
              <a:t>пе</a:t>
            </a:r>
            <a:r>
              <a:rPr sz="2000" cap="small" spc="5" dirty="0"/>
              <a:t>р</a:t>
            </a:r>
            <a:r>
              <a:rPr sz="2000" cap="small" dirty="0"/>
              <a:t>и</a:t>
            </a:r>
            <a:r>
              <a:rPr sz="2000" cap="small" spc="-5" dirty="0"/>
              <a:t>о</a:t>
            </a:r>
            <a:r>
              <a:rPr sz="2000" cap="small" spc="-15" dirty="0"/>
              <a:t>д</a:t>
            </a:r>
            <a:r>
              <a:rPr sz="2000" cap="small" spc="5" dirty="0"/>
              <a:t>е</a:t>
            </a:r>
            <a:r>
              <a:rPr sz="2000" cap="small" dirty="0"/>
              <a:t>.</a:t>
            </a:r>
            <a:r>
              <a:rPr sz="2000" cap="small" spc="225" dirty="0"/>
              <a:t> </a:t>
            </a:r>
            <a:r>
              <a:rPr sz="2000" cap="small" dirty="0"/>
              <a:t>К</a:t>
            </a:r>
            <a:endParaRPr sz="2000"/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cap="small" spc="-5" dirty="0"/>
              <a:t>р</a:t>
            </a:r>
            <a:r>
              <a:rPr sz="2000" cap="small" dirty="0"/>
              <a:t>ож</a:t>
            </a:r>
            <a:r>
              <a:rPr sz="2000" cap="small" spc="-5" dirty="0"/>
              <a:t>д</a:t>
            </a:r>
            <a:r>
              <a:rPr sz="2000" cap="small" spc="-10" dirty="0"/>
              <a:t>ен</a:t>
            </a:r>
            <a:r>
              <a:rPr sz="2000" cap="small" spc="-15" dirty="0"/>
              <a:t>и</a:t>
            </a:r>
            <a:r>
              <a:rPr sz="2000" cap="small" spc="-5" dirty="0"/>
              <a:t>ю</a:t>
            </a:r>
            <a:r>
              <a:rPr sz="2000" cap="small" dirty="0"/>
              <a:t>  </a:t>
            </a:r>
            <a:r>
              <a:rPr sz="2000" cap="small" spc="-15" dirty="0"/>
              <a:t> </a:t>
            </a:r>
            <a:r>
              <a:rPr sz="2000" cap="small" spc="-5" dirty="0"/>
              <a:t>и</a:t>
            </a:r>
            <a:r>
              <a:rPr sz="2000" cap="small" dirty="0"/>
              <a:t>  </a:t>
            </a:r>
            <a:r>
              <a:rPr sz="2000" cap="small" spc="-30" dirty="0"/>
              <a:t> </a:t>
            </a:r>
            <a:r>
              <a:rPr sz="2000" cap="small" spc="-5" dirty="0"/>
              <a:t>в</a:t>
            </a:r>
            <a:r>
              <a:rPr sz="2000" cap="small" dirty="0"/>
              <a:t>  </a:t>
            </a:r>
            <a:r>
              <a:rPr sz="2000" cap="small" spc="-40" dirty="0"/>
              <a:t> </a:t>
            </a:r>
            <a:r>
              <a:rPr sz="2000" cap="small" spc="-10" dirty="0"/>
              <a:t>пе</a:t>
            </a:r>
            <a:r>
              <a:rPr sz="2000" cap="small" spc="5" dirty="0"/>
              <a:t>р</a:t>
            </a:r>
            <a:r>
              <a:rPr sz="2000" cap="small" dirty="0"/>
              <a:t>в</a:t>
            </a:r>
            <a:r>
              <a:rPr sz="2000" cap="small" spc="-5" dirty="0"/>
              <a:t>ые</a:t>
            </a:r>
            <a:r>
              <a:rPr sz="2000" cap="small" dirty="0"/>
              <a:t>  </a:t>
            </a:r>
            <a:r>
              <a:rPr sz="2000" cap="small" spc="-20" dirty="0"/>
              <a:t> </a:t>
            </a:r>
            <a:r>
              <a:rPr sz="2000" cap="small" dirty="0"/>
              <a:t>м</a:t>
            </a:r>
            <a:r>
              <a:rPr sz="2000" cap="small" spc="-10" dirty="0"/>
              <a:t>ес</a:t>
            </a:r>
            <a:r>
              <a:rPr sz="2000" cap="small" spc="5" dirty="0"/>
              <a:t>я</a:t>
            </a:r>
            <a:r>
              <a:rPr sz="2000" cap="small" dirty="0"/>
              <a:t>ц</a:t>
            </a:r>
            <a:r>
              <a:rPr sz="2000" cap="small" spc="-5" dirty="0"/>
              <a:t>ы</a:t>
            </a:r>
            <a:r>
              <a:rPr sz="2000" cap="small" dirty="0"/>
              <a:t>  </a:t>
            </a:r>
            <a:r>
              <a:rPr sz="2000" cap="small" spc="-25" dirty="0"/>
              <a:t> </a:t>
            </a:r>
            <a:r>
              <a:rPr sz="2000" cap="small" dirty="0"/>
              <a:t>ж</a:t>
            </a:r>
            <a:r>
              <a:rPr sz="2000" cap="small" spc="-10" dirty="0"/>
              <a:t>и</a:t>
            </a:r>
            <a:r>
              <a:rPr sz="2000" cap="small" dirty="0"/>
              <a:t>з</a:t>
            </a:r>
            <a:r>
              <a:rPr sz="2000" cap="small" spc="-10" dirty="0"/>
              <a:t>н</a:t>
            </a:r>
            <a:r>
              <a:rPr sz="2000" cap="small" spc="-5" dirty="0"/>
              <a:t>и</a:t>
            </a:r>
            <a:r>
              <a:rPr sz="2000" cap="small" dirty="0"/>
              <a:t>  </a:t>
            </a:r>
            <a:r>
              <a:rPr sz="2000" cap="small" spc="-35" dirty="0"/>
              <a:t> </a:t>
            </a:r>
            <a:r>
              <a:rPr sz="2000" cap="small" spc="-5" dirty="0"/>
              <a:t>о</a:t>
            </a:r>
            <a:r>
              <a:rPr sz="2000" cap="small" spc="-15" dirty="0"/>
              <a:t>н</a:t>
            </a:r>
            <a:r>
              <a:rPr sz="2000" cap="small" spc="-5" dirty="0"/>
              <a:t>а</a:t>
            </a:r>
            <a:r>
              <a:rPr sz="2000" cap="small" dirty="0"/>
              <a:t>  </a:t>
            </a:r>
            <a:r>
              <a:rPr sz="2000" cap="small" spc="-15" dirty="0"/>
              <a:t> </a:t>
            </a:r>
            <a:r>
              <a:rPr sz="2000" cap="small" spc="-10" dirty="0"/>
              <a:t>нед</a:t>
            </a:r>
            <a:r>
              <a:rPr sz="2000" cap="small" dirty="0"/>
              <a:t>ос</a:t>
            </a:r>
            <a:r>
              <a:rPr sz="2000" cap="small" spc="-25" dirty="0"/>
              <a:t>т</a:t>
            </a:r>
            <a:r>
              <a:rPr sz="2000" cap="small" spc="20" dirty="0"/>
              <a:t>а</a:t>
            </a:r>
            <a:r>
              <a:rPr sz="2000" cap="small" spc="-25" dirty="0"/>
              <a:t>т</a:t>
            </a:r>
            <a:r>
              <a:rPr sz="2000" cap="small" spc="-5" dirty="0"/>
              <a:t>о</a:t>
            </a:r>
            <a:r>
              <a:rPr sz="2000" cap="small" spc="-10" dirty="0"/>
              <a:t>ч</a:t>
            </a:r>
            <a:r>
              <a:rPr sz="2000" cap="small" spc="-5" dirty="0"/>
              <a:t>но</a:t>
            </a:r>
            <a:r>
              <a:rPr sz="2000" cap="small" dirty="0"/>
              <a:t>  </a:t>
            </a:r>
            <a:r>
              <a:rPr sz="2000" cap="small" spc="-20" dirty="0"/>
              <a:t> </a:t>
            </a:r>
            <a:r>
              <a:rPr sz="2000" cap="small" spc="-5" dirty="0"/>
              <a:t>д</a:t>
            </a:r>
            <a:r>
              <a:rPr sz="2000" cap="small" dirty="0"/>
              <a:t>и</a:t>
            </a:r>
            <a:r>
              <a:rPr sz="2000" cap="small" spc="-10" dirty="0"/>
              <a:t>ф</a:t>
            </a:r>
            <a:r>
              <a:rPr sz="2000" cap="small" spc="5" dirty="0"/>
              <a:t>ф</a:t>
            </a:r>
            <a:r>
              <a:rPr sz="2000" cap="small" spc="-10" dirty="0"/>
              <a:t>е</a:t>
            </a:r>
            <a:r>
              <a:rPr sz="2000" cap="small" dirty="0"/>
              <a:t>р</a:t>
            </a:r>
            <a:r>
              <a:rPr sz="2000" cap="small" spc="-10" dirty="0"/>
              <a:t>е</a:t>
            </a:r>
            <a:r>
              <a:rPr sz="2000" cap="small" dirty="0"/>
              <a:t>нц</a:t>
            </a:r>
            <a:r>
              <a:rPr sz="2000" cap="small" spc="-10" dirty="0"/>
              <a:t>и</a:t>
            </a:r>
            <a:r>
              <a:rPr sz="2000" cap="small" spc="5" dirty="0"/>
              <a:t>р</a:t>
            </a:r>
            <a:r>
              <a:rPr sz="2000" cap="small" spc="-5" dirty="0"/>
              <a:t>о</a:t>
            </a:r>
            <a:r>
              <a:rPr sz="2000" cap="small" spc="-10" dirty="0"/>
              <a:t>в</a:t>
            </a:r>
            <a:r>
              <a:rPr sz="2000" cap="small" spc="5" dirty="0"/>
              <a:t>а</a:t>
            </a:r>
            <a:r>
              <a:rPr sz="2000" cap="small" spc="-15" dirty="0"/>
              <a:t>н</a:t>
            </a:r>
            <a:r>
              <a:rPr sz="2000" cap="small" spc="30" dirty="0"/>
              <a:t>а</a:t>
            </a:r>
            <a:r>
              <a:rPr sz="2000" cap="small" dirty="0"/>
              <a:t>, </a:t>
            </a:r>
            <a:r>
              <a:rPr sz="2000" cap="small" spc="-5" dirty="0"/>
              <a:t>об</a:t>
            </a:r>
            <a:r>
              <a:rPr sz="2000" cap="small" spc="-15" dirty="0"/>
              <a:t>и</a:t>
            </a:r>
            <a:r>
              <a:rPr sz="2000" cap="small" dirty="0"/>
              <a:t>л</a:t>
            </a:r>
            <a:r>
              <a:rPr sz="2000" cap="small" spc="-5" dirty="0"/>
              <a:t>ь</a:t>
            </a:r>
            <a:r>
              <a:rPr sz="2000" cap="small" spc="-10" dirty="0"/>
              <a:t>н</a:t>
            </a:r>
            <a:r>
              <a:rPr sz="2000" cap="small" spc="-5" dirty="0"/>
              <a:t>о</a:t>
            </a:r>
            <a:r>
              <a:rPr sz="2000" cap="small" dirty="0"/>
              <a:t> </a:t>
            </a:r>
            <a:r>
              <a:rPr sz="2000" cap="small" spc="-105" dirty="0"/>
              <a:t> </a:t>
            </a:r>
            <a:r>
              <a:rPr sz="2000" cap="small" spc="-10" dirty="0"/>
              <a:t>в</a:t>
            </a:r>
            <a:r>
              <a:rPr sz="2000" cap="small" spc="5" dirty="0"/>
              <a:t>а</a:t>
            </a:r>
            <a:r>
              <a:rPr sz="2000" cap="small" spc="-5" dirty="0"/>
              <a:t>скул</a:t>
            </a:r>
            <a:r>
              <a:rPr sz="2000" cap="small" spc="5" dirty="0"/>
              <a:t>яр</a:t>
            </a:r>
            <a:r>
              <a:rPr sz="2000" cap="small" spc="-10" dirty="0"/>
              <a:t>изов</a:t>
            </a:r>
            <a:r>
              <a:rPr sz="2000" cap="small" spc="5" dirty="0"/>
              <a:t>а</a:t>
            </a:r>
            <a:r>
              <a:rPr sz="2000" cap="small" spc="-10" dirty="0"/>
              <a:t>н</a:t>
            </a:r>
            <a:r>
              <a:rPr sz="2000" cap="small" spc="-5" dirty="0"/>
              <a:t>а</a:t>
            </a:r>
            <a:r>
              <a:rPr sz="2000" cap="small" dirty="0"/>
              <a:t> </a:t>
            </a:r>
            <a:r>
              <a:rPr sz="2000" cap="small" spc="-90" dirty="0"/>
              <a:t> </a:t>
            </a:r>
            <a:r>
              <a:rPr sz="2000" cap="small" spc="-5" dirty="0"/>
              <a:t>и</a:t>
            </a:r>
            <a:r>
              <a:rPr sz="2000" cap="small" dirty="0"/>
              <a:t> </a:t>
            </a:r>
            <a:r>
              <a:rPr sz="2000" cap="small" spc="-125" dirty="0"/>
              <a:t> </a:t>
            </a:r>
            <a:r>
              <a:rPr sz="2000" cap="small" spc="-5" dirty="0"/>
              <a:t>б</a:t>
            </a:r>
            <a:r>
              <a:rPr sz="2000" cap="small" dirty="0"/>
              <a:t>е</a:t>
            </a:r>
            <a:r>
              <a:rPr sz="2000" cap="small" spc="-15" dirty="0"/>
              <a:t>д</a:t>
            </a:r>
            <a:r>
              <a:rPr sz="2000" cap="small" spc="-10" dirty="0"/>
              <a:t>н</a:t>
            </a:r>
            <a:r>
              <a:rPr sz="2000" cap="small" spc="-5" dirty="0"/>
              <a:t>а</a:t>
            </a:r>
            <a:r>
              <a:rPr sz="2000" cap="small" dirty="0"/>
              <a:t> </a:t>
            </a:r>
            <a:r>
              <a:rPr sz="2000" cap="small" spc="-100" dirty="0"/>
              <a:t> </a:t>
            </a:r>
            <a:r>
              <a:rPr sz="2000" cap="small" spc="-5" dirty="0"/>
              <a:t>соед</a:t>
            </a:r>
            <a:r>
              <a:rPr sz="2000" cap="small" spc="-10" dirty="0"/>
              <a:t>и</a:t>
            </a:r>
            <a:r>
              <a:rPr sz="2000" cap="small" spc="5" dirty="0"/>
              <a:t>н</a:t>
            </a:r>
            <a:r>
              <a:rPr sz="2000" cap="small" dirty="0"/>
              <a:t>и</a:t>
            </a:r>
            <a:r>
              <a:rPr sz="2000" cap="small" spc="-15" dirty="0"/>
              <a:t>т</a:t>
            </a:r>
            <a:r>
              <a:rPr sz="2000" cap="small" dirty="0"/>
              <a:t>ел</a:t>
            </a:r>
            <a:r>
              <a:rPr sz="2000" cap="small" spc="-5" dirty="0"/>
              <a:t>ь</a:t>
            </a:r>
            <a:r>
              <a:rPr sz="2000" cap="small" spc="5" dirty="0"/>
              <a:t>н</a:t>
            </a:r>
            <a:r>
              <a:rPr sz="2000" cap="small" spc="-5" dirty="0"/>
              <a:t>ой</a:t>
            </a:r>
            <a:r>
              <a:rPr sz="2000" cap="small" dirty="0"/>
              <a:t> </a:t>
            </a:r>
            <a:r>
              <a:rPr sz="2000" cap="small" spc="-100" dirty="0"/>
              <a:t> </a:t>
            </a:r>
            <a:r>
              <a:rPr sz="2000" cap="small" spc="-15" dirty="0"/>
              <a:t>т</a:t>
            </a:r>
            <a:r>
              <a:rPr sz="2000" cap="small" spc="-5" dirty="0"/>
              <a:t>к</a:t>
            </a:r>
            <a:r>
              <a:rPr sz="2000" cap="small" spc="15" dirty="0"/>
              <a:t>а</a:t>
            </a:r>
            <a:r>
              <a:rPr sz="2000" cap="small" spc="-10" dirty="0"/>
              <a:t>н</a:t>
            </a:r>
            <a:r>
              <a:rPr sz="2000" cap="small" spc="-5" dirty="0"/>
              <a:t>ь</a:t>
            </a:r>
            <a:r>
              <a:rPr sz="2000" cap="small" spc="5" dirty="0"/>
              <a:t>ю</a:t>
            </a:r>
            <a:r>
              <a:rPr sz="2000" cap="small" dirty="0"/>
              <a:t>.</a:t>
            </a:r>
            <a:r>
              <a:rPr sz="2000" cap="small" spc="210" dirty="0"/>
              <a:t> </a:t>
            </a:r>
            <a:r>
              <a:rPr sz="2000" cap="small" dirty="0"/>
              <a:t>У</a:t>
            </a:r>
            <a:r>
              <a:rPr sz="2000" cap="small" spc="215" dirty="0"/>
              <a:t> </a:t>
            </a:r>
            <a:r>
              <a:rPr sz="2000" cap="small" spc="-10" dirty="0"/>
              <a:t>н</a:t>
            </a:r>
            <a:r>
              <a:rPr sz="2000" cap="small" spc="-5" dirty="0"/>
              <a:t>о</a:t>
            </a:r>
            <a:r>
              <a:rPr sz="2000" cap="small" spc="-10" dirty="0"/>
              <a:t>вор</a:t>
            </a:r>
            <a:r>
              <a:rPr sz="2000" cap="small" dirty="0"/>
              <a:t>о</a:t>
            </a:r>
            <a:r>
              <a:rPr sz="2000" cap="small" spc="-10" dirty="0"/>
              <a:t>жденн</a:t>
            </a:r>
            <a:r>
              <a:rPr sz="2000" cap="small" dirty="0"/>
              <a:t>о</a:t>
            </a:r>
            <a:r>
              <a:rPr sz="2000" cap="small" spc="-10" dirty="0"/>
              <a:t>г</a:t>
            </a:r>
            <a:r>
              <a:rPr sz="2000" cap="small" spc="-5" dirty="0"/>
              <a:t>о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220216" y="4149344"/>
            <a:ext cx="84347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3505" algn="l"/>
                <a:tab pos="2534920" algn="l"/>
                <a:tab pos="3783329" algn="l"/>
                <a:tab pos="5995035" algn="l"/>
                <a:tab pos="7164070" algn="l"/>
                <a:tab pos="7578725" algn="l"/>
              </a:tabLst>
            </a:pP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бол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вк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ной</a:t>
            </a:r>
            <a:r>
              <a:rPr sz="2000" cap="small" spc="-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ле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зы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	В	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ннем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0216" y="4505959"/>
            <a:ext cx="36277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70685" algn="l"/>
              </a:tabLst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ПОВЕРХНОСТЬ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ПОДЖЕЛУДОЧНОЙ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4942" y="4454144"/>
            <a:ext cx="35464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5525" algn="l"/>
                <a:tab pos="2540635" algn="l"/>
                <a:tab pos="2842895" algn="l"/>
              </a:tabLst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ЖЕЛЕЗЫ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ГЛАДКАЯ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10–12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99756" y="4505959"/>
            <a:ext cx="22923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20190" algn="l"/>
              </a:tabLst>
            </a:pP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7681" y="4139590"/>
            <a:ext cx="13188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>
              <a:lnSpc>
                <a:spcPct val="125000"/>
              </a:lnSpc>
              <a:spcBef>
                <a:spcPts val="100"/>
              </a:spcBef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ВОЗРАСТЕ ПОЯВЛЯЕТСЯ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0216" y="4759197"/>
            <a:ext cx="6562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БУГРИСТОСТЬ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ОБУСЛОВЛЕННАЯ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ВЫДЕЛЕНИЕМ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ГРАНИЦ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 ДОЛЕК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0040" y="451104"/>
            <a:ext cx="4356100" cy="698500"/>
            <a:chOff x="320040" y="451104"/>
            <a:chExt cx="4356100" cy="69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" y="451104"/>
              <a:ext cx="4355592" cy="4221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480060"/>
              <a:ext cx="4328160" cy="3947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9259" y="725424"/>
              <a:ext cx="1519427" cy="4221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3643" y="754379"/>
              <a:ext cx="1491995" cy="3947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5096" y="548132"/>
            <a:ext cx="3956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1285" marR="5080" indent="-137922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РАЗВИТИЕ</a:t>
            </a:r>
            <a:r>
              <a:rPr sz="1800" spc="-30" dirty="0"/>
              <a:t> </a:t>
            </a:r>
            <a:r>
              <a:rPr sz="1800" spc="-10" dirty="0"/>
              <a:t>ПОДЖЕЛУДОЧНОЙ ЖЕЛЕЗЫ</a:t>
            </a:r>
            <a:endParaRPr sz="1800"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04028" y="362013"/>
            <a:ext cx="7239889" cy="579767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15290" y="3523005"/>
            <a:ext cx="429260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spc="3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зародыш</a:t>
            </a:r>
            <a:r>
              <a:rPr sz="1600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недели;Б</a:t>
            </a:r>
            <a:r>
              <a:rPr sz="16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недель;В</a:t>
            </a:r>
            <a:r>
              <a:rPr sz="1600" spc="3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недель;Г</a:t>
            </a:r>
            <a:r>
              <a:rPr sz="1600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новорожденный;1</a:t>
            </a:r>
            <a:r>
              <a:rPr sz="1600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желудок;2</a:t>
            </a:r>
            <a:r>
              <a:rPr sz="1600" spc="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290" y="4047007"/>
            <a:ext cx="4290060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  <a:tabLst>
                <a:tab pos="1329055" algn="l"/>
                <a:tab pos="1753235" algn="l"/>
                <a:tab pos="2018030" algn="l"/>
                <a:tab pos="3426460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дорсальная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и3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вентральная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закладки поджелудочной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		</a:t>
            </a:r>
            <a:r>
              <a:rPr sz="16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желчный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290" y="4586097"/>
            <a:ext cx="1370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968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пузырь;5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7201" y="4308119"/>
            <a:ext cx="2508885" cy="546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229"/>
              </a:spcBef>
              <a:tabLst>
                <a:tab pos="1252855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железы;4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158240" algn="l"/>
                <a:tab pos="2428240" algn="l"/>
              </a:tabLst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зачаток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печени;6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290" y="4827803"/>
            <a:ext cx="4290695" cy="1071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5"/>
              </a:spcBef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двенадцатиперстная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кишка;7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желчный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и8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печеночный</a:t>
            </a:r>
            <a:r>
              <a:rPr sz="1600" spc="2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протоки;9</a:t>
            </a:r>
            <a:r>
              <a:rPr sz="1600" spc="25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23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дополнительный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проток,10</a:t>
            </a:r>
            <a:r>
              <a:rPr sz="1600" spc="3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spc="30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вентральный</a:t>
            </a:r>
            <a:r>
              <a:rPr sz="1600" spc="3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проток</a:t>
            </a:r>
            <a:r>
              <a:rPr sz="1600" spc="3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и11</a:t>
            </a:r>
            <a:r>
              <a:rPr sz="1600" spc="3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главный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проток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поджелудочной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железы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7139" y="2311400"/>
            <a:ext cx="3966210" cy="61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2045" marR="5080" indent="-1109980">
              <a:lnSpc>
                <a:spcPct val="107200"/>
              </a:lnSpc>
              <a:spcBef>
                <a:spcPts val="100"/>
              </a:spcBef>
            </a:pPr>
            <a:r>
              <a:rPr sz="1800" dirty="0">
                <a:solidFill>
                  <a:srgbClr val="F4B54A"/>
                </a:solidFill>
                <a:latin typeface="Arial"/>
                <a:cs typeface="Arial"/>
              </a:rPr>
              <a:t>Развитие</a:t>
            </a:r>
            <a:r>
              <a:rPr sz="1800" spc="-125" dirty="0">
                <a:solidFill>
                  <a:srgbClr val="F4B54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4B54A"/>
                </a:solidFill>
                <a:latin typeface="Arial"/>
                <a:cs typeface="Arial"/>
              </a:rPr>
              <a:t>поджелудочной</a:t>
            </a:r>
            <a:r>
              <a:rPr sz="1800" spc="-114" dirty="0">
                <a:solidFill>
                  <a:srgbClr val="F4B54A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4B54A"/>
                </a:solidFill>
                <a:latin typeface="Arial"/>
                <a:cs typeface="Arial"/>
              </a:rPr>
              <a:t>железы</a:t>
            </a:r>
            <a:r>
              <a:rPr sz="1800" spc="-105" dirty="0">
                <a:solidFill>
                  <a:srgbClr val="F4B54A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4B54A"/>
                </a:solidFill>
                <a:latin typeface="Arial"/>
                <a:cs typeface="Arial"/>
              </a:rPr>
              <a:t>(по </a:t>
            </a:r>
            <a:r>
              <a:rPr sz="1800" dirty="0">
                <a:solidFill>
                  <a:srgbClr val="F4B54A"/>
                </a:solidFill>
                <a:latin typeface="Arial"/>
                <a:cs typeface="Arial"/>
              </a:rPr>
              <a:t>Langman,</a:t>
            </a:r>
            <a:r>
              <a:rPr sz="1800" spc="-60" dirty="0">
                <a:solidFill>
                  <a:srgbClr val="F4B54A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4B54A"/>
                </a:solidFill>
                <a:latin typeface="Arial"/>
                <a:cs typeface="Arial"/>
              </a:rPr>
              <a:t>1969):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960" y="663701"/>
            <a:ext cx="82372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2755" marR="5080" indent="-1710689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 Gothic"/>
                <a:cs typeface="Century Gothic"/>
              </a:rPr>
              <a:t>ПИЩЕВАРИТЕЛЬНАЯ</a:t>
            </a:r>
            <a:r>
              <a:rPr sz="3200" b="1" spc="-85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СИСТЕМА</a:t>
            </a:r>
            <a:r>
              <a:rPr sz="3200" b="1" spc="-25" dirty="0">
                <a:latin typeface="Century Gothic"/>
                <a:cs typeface="Century Gothic"/>
              </a:rPr>
              <a:t> </a:t>
            </a:r>
            <a:r>
              <a:rPr sz="3200" b="1" spc="-10" dirty="0">
                <a:latin typeface="Century Gothic"/>
                <a:cs typeface="Century Gothic"/>
              </a:rPr>
              <a:t>ЧЕЛОВЕКА </a:t>
            </a:r>
            <a:r>
              <a:rPr sz="3200" b="1" dirty="0">
                <a:latin typeface="Century Gothic"/>
                <a:cs typeface="Century Gothic"/>
              </a:rPr>
              <a:t>(SYSTEMA</a:t>
            </a:r>
            <a:r>
              <a:rPr sz="3200" b="1" spc="-95" dirty="0">
                <a:latin typeface="Century Gothic"/>
                <a:cs typeface="Century Gothic"/>
              </a:rPr>
              <a:t> </a:t>
            </a:r>
            <a:r>
              <a:rPr sz="3200" b="1" spc="-10" dirty="0">
                <a:latin typeface="Century Gothic"/>
                <a:cs typeface="Century Gothic"/>
              </a:rPr>
              <a:t>DIGESTORIUM)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1453" y="1892300"/>
            <a:ext cx="9655175" cy="3288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СРЕДНЕМ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ДЛИНА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ПИЩЕВАРИТЕЛЬНОГО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КАНАЛА ВЗРОСЛОГО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ЧЕЛОВЕКА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СОСТАВЛЯЕТ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9-</a:t>
            </a:r>
            <a:r>
              <a:rPr sz="2000" spc="-25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МЕТРОВ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r>
              <a:rPr sz="20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НЁМ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ВЫДЕЛЯЮТСЯ</a:t>
            </a:r>
            <a:r>
              <a:rPr sz="16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СЛЕДУЮЩИЕ</a:t>
            </a:r>
            <a:r>
              <a:rPr sz="1600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ОТДЕЛЫ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 marL="1091565" indent="-355600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Ротовая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полость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зубами,</a:t>
            </a:r>
            <a:r>
              <a:rPr sz="2000" cap="small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языком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слюнными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железами.</a:t>
            </a:r>
            <a:endParaRPr sz="2000">
              <a:latin typeface="Century Gothic"/>
              <a:cs typeface="Century Gothic"/>
            </a:endParaRPr>
          </a:p>
          <a:p>
            <a:pPr marL="1091565" indent="-355600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Глотка.</a:t>
            </a:r>
            <a:endParaRPr sz="2000">
              <a:latin typeface="Century Gothic"/>
              <a:cs typeface="Century Gothic"/>
            </a:endParaRPr>
          </a:p>
          <a:p>
            <a:pPr marL="1091565" indent="-355600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Пищевод.</a:t>
            </a:r>
            <a:endParaRPr sz="2000">
              <a:latin typeface="Century Gothic"/>
              <a:cs typeface="Century Gothic"/>
            </a:endParaRPr>
          </a:p>
          <a:p>
            <a:pPr marL="1091565" indent="-355600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Желудок.</a:t>
            </a:r>
            <a:endParaRPr sz="2000">
              <a:latin typeface="Century Gothic"/>
              <a:cs typeface="Century Gothic"/>
            </a:endParaRPr>
          </a:p>
          <a:p>
            <a:pPr marL="1091565" indent="-355600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Тонкая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кишка.</a:t>
            </a:r>
            <a:endParaRPr sz="2000">
              <a:latin typeface="Century Gothic"/>
              <a:cs typeface="Century Gothic"/>
            </a:endParaRPr>
          </a:p>
          <a:p>
            <a:pPr marL="1091565" indent="-355600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Wingdings"/>
              <a:buChar char=""/>
              <a:tabLst>
                <a:tab pos="1091565" algn="l"/>
                <a:tab pos="109220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Толстая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кишка.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5890" y="627126"/>
            <a:ext cx="175641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10" dirty="0"/>
              <a:t>ПЕЧЕНЬ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269849" y="1207770"/>
            <a:ext cx="8703310" cy="13462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99085" marR="5080" indent="-287020" algn="just">
              <a:lnSpc>
                <a:spcPts val="1839"/>
              </a:lnSpc>
              <a:spcBef>
                <a:spcPts val="33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700" b="1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350" b="1" dirty="0">
                <a:solidFill>
                  <a:srgbClr val="FFFFFF"/>
                </a:solidFill>
                <a:latin typeface="Century Gothic"/>
                <a:cs typeface="Century Gothic"/>
              </a:rPr>
              <a:t>ЕЧЕНЬ</a:t>
            </a:r>
            <a:r>
              <a:rPr sz="1350" b="1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7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САМАЯ</a:t>
            </a:r>
            <a:r>
              <a:rPr sz="135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БОЛЬШАЯ</a:t>
            </a:r>
            <a:r>
              <a:rPr sz="13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ПИЩЕВАРИТЕЛЬНАЯ</a:t>
            </a:r>
            <a:r>
              <a:rPr sz="13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ЖЕЛЕЗА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3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ОНА</a:t>
            </a:r>
            <a:r>
              <a:rPr sz="13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ИМЕЕТ</a:t>
            </a:r>
            <a:r>
              <a:rPr sz="13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ОТНОСИТЕЛЬНО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БОЛЬШИЕ</a:t>
            </a:r>
            <a:r>
              <a:rPr sz="1350" spc="16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РАЗМЕРЫ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1700" spc="5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350" spc="16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НОВОРОЖДЕННЫХ</a:t>
            </a:r>
            <a:r>
              <a:rPr sz="1350" spc="17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700" spc="6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4%</a:t>
            </a:r>
            <a:r>
              <a:rPr sz="1700" spc="5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350" spc="16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МАССЫ</a:t>
            </a:r>
            <a:r>
              <a:rPr sz="1350" spc="17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ТЕЛА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spc="5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350" spc="16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ТО</a:t>
            </a:r>
            <a:r>
              <a:rPr sz="1350" spc="16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ВРЕМЯ</a:t>
            </a:r>
            <a:r>
              <a:rPr sz="1350" spc="16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КАК</a:t>
            </a:r>
            <a:r>
              <a:rPr sz="1350" spc="16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У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ВЗРОСЛЫХ</a:t>
            </a:r>
            <a:r>
              <a:rPr sz="13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7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2%.</a:t>
            </a:r>
            <a:r>
              <a:rPr sz="17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ПОСТНАТАЛЬНОМ</a:t>
            </a:r>
            <a:r>
              <a:rPr sz="13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ПЕРИОДЕ</a:t>
            </a:r>
            <a:r>
              <a:rPr sz="13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ПЕЧЕНЬ</a:t>
            </a:r>
            <a:r>
              <a:rPr sz="13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ПРОДОЛЖАЕТ</a:t>
            </a:r>
            <a:r>
              <a:rPr sz="13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РАСТИ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13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МЕДЛЕННЕЕ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ЧЕМ</a:t>
            </a:r>
            <a:r>
              <a:rPr sz="1350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МАССА</a:t>
            </a:r>
            <a:r>
              <a:rPr sz="135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ТЕЛА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700"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spcBef>
                <a:spcPts val="76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СВЯЗИ</a:t>
            </a:r>
            <a:r>
              <a:rPr sz="13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3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РАЗЛИЧНЫМ</a:t>
            </a:r>
            <a:r>
              <a:rPr sz="1350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ТЕМПОМ</a:t>
            </a:r>
            <a:r>
              <a:rPr sz="135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УВЕЛИЧЕНИЯ</a:t>
            </a:r>
            <a:r>
              <a:rPr sz="13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МАССЫ</a:t>
            </a:r>
            <a:r>
              <a:rPr sz="13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ПЕЧЕНИ</a:t>
            </a:r>
            <a:r>
              <a:rPr sz="13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3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ТЕЛА</a:t>
            </a:r>
            <a:r>
              <a:rPr sz="135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35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3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350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7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ГОДА</a:t>
            </a:r>
            <a:r>
              <a:rPr sz="13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361" y="2501900"/>
            <a:ext cx="605980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6095" algn="l"/>
                <a:tab pos="3312160" algn="l"/>
                <a:tab pos="4330700" algn="l"/>
                <a:tab pos="5222240" algn="l"/>
              </a:tabLst>
            </a:pP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3-</a:t>
            </a: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Х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ВЫХОДИТ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ПОД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ПРАВОГО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3525" y="2546096"/>
            <a:ext cx="7436484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2644" algn="l"/>
                <a:tab pos="1497965" algn="l"/>
                <a:tab pos="5267960" algn="l"/>
                <a:tab pos="6553834" algn="l"/>
                <a:tab pos="6878955" algn="l"/>
              </a:tabLst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20" dirty="0">
                <a:solidFill>
                  <a:srgbClr val="FFFFFF"/>
                </a:solidFill>
                <a:latin typeface="Century Gothic"/>
                <a:cs typeface="Century Gothic"/>
              </a:rPr>
              <a:t>КРАЙ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ПЕЧЕНИ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ПОДРЕБЕРЬЯ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5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ЛЕГКО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361" y="2735072"/>
            <a:ext cx="8415655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330"/>
              </a:spcBef>
            </a:pP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пр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щ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упы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ается</a:t>
            </a:r>
            <a:r>
              <a:rPr sz="17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7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см</a:t>
            </a:r>
            <a:r>
              <a:rPr sz="17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ниж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ерной</a:t>
            </a:r>
            <a:r>
              <a:rPr sz="17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ду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17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ср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ди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нн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люч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чно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7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ли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7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7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7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оже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леж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7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7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че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пиру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ср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нно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7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лин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ходит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за</a:t>
            </a:r>
            <a:r>
              <a:rPr sz="17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рхнюю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треть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сстояния</a:t>
            </a:r>
            <a:r>
              <a:rPr sz="17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7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пуп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ка</a:t>
            </a:r>
            <a:r>
              <a:rPr sz="17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17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r>
              <a:rPr sz="17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отро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стк</a:t>
            </a:r>
            <a:r>
              <a:rPr sz="17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9849" y="3562553"/>
            <a:ext cx="51536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  <a:tab pos="2406650" algn="l"/>
                <a:tab pos="3145790" algn="l"/>
              </a:tabLst>
            </a:pP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Паренхима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7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мало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дифференцирована,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4420" y="3606749"/>
            <a:ext cx="712470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46500" algn="l"/>
                <a:tab pos="4970780" algn="l"/>
                <a:tab pos="6047740" algn="l"/>
              </a:tabLst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ПЕЧЕНИ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ДОЛЬЧАТОЕ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СТРОЕНИЕ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ВЫЯВЛЯЕТСЯ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849" y="3796029"/>
            <a:ext cx="8702675" cy="13468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99085" marR="5080" algn="just">
              <a:lnSpc>
                <a:spcPts val="1839"/>
              </a:lnSpc>
              <a:spcBef>
                <a:spcPts val="330"/>
              </a:spcBef>
            </a:pP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только </a:t>
            </a:r>
            <a:r>
              <a:rPr sz="1700" cap="small" spc="-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 </a:t>
            </a:r>
            <a:r>
              <a:rPr sz="1700" cap="small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цу </a:t>
            </a:r>
            <a:r>
              <a:rPr sz="1700" cap="small" spc="-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вог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а </a:t>
            </a:r>
            <a:r>
              <a:rPr sz="1700" cap="small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жиз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7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ь </a:t>
            </a:r>
            <a:r>
              <a:rPr sz="1700" cap="small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пол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ок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овн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всл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дс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 </a:t>
            </a:r>
            <a:r>
              <a:rPr sz="1700" cap="small" spc="-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 </a:t>
            </a:r>
            <a:r>
              <a:rPr sz="1700" cap="small" spc="-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стро ув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тся </a:t>
            </a:r>
            <a:r>
              <a:rPr sz="17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пр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7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нф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екц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7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7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нто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кси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ац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700" cap="small" spc="-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расстройс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тв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х </a:t>
            </a:r>
            <a:r>
              <a:rPr sz="17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кровообр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щ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я </a:t>
            </a:r>
            <a:r>
              <a:rPr sz="17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легк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700" cap="small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реро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ается  </a:t>
            </a:r>
            <a:r>
              <a:rPr sz="17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д  </a:t>
            </a:r>
            <a:r>
              <a:rPr sz="17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воз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7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7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оприятн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ых  </a:t>
            </a:r>
            <a:r>
              <a:rPr sz="1700" cap="small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ф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кторо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  <a:r>
              <a:rPr sz="17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 </a:t>
            </a:r>
            <a:r>
              <a:rPr sz="17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8 </a:t>
            </a:r>
            <a:r>
              <a:rPr sz="17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ам 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орф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ское</a:t>
            </a:r>
            <a:r>
              <a:rPr sz="17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гисто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ское</a:t>
            </a:r>
            <a:r>
              <a:rPr sz="17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строен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кое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же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зрослы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х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700"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spcBef>
                <a:spcPts val="77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spc="28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МАЛЕНЬКИХ</a:t>
            </a:r>
            <a:r>
              <a:rPr sz="1350" spc="37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350" spc="37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ПЕЧЕНЬ</a:t>
            </a:r>
            <a:r>
              <a:rPr sz="1350" spc="37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НАХОДИТСЯ</a:t>
            </a:r>
            <a:r>
              <a:rPr sz="1350" spc="38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350" spc="37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СОСТОЯНИИ</a:t>
            </a:r>
            <a:r>
              <a:rPr sz="1350" spc="38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ФУНКЦИОНАЛЬНОЙ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8297" y="5134483"/>
            <a:ext cx="2069464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73250" algn="l"/>
              </a:tabLst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НЕСОСТОЯТЕЛЬНА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ЕЕ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361" y="5090286"/>
            <a:ext cx="841819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6610" algn="l"/>
                <a:tab pos="5668645" algn="l"/>
                <a:tab pos="7486650" algn="l"/>
              </a:tabLst>
            </a:pP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НЕДОСТАТОЧНОСТИ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ОСОБЕННО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ФЕРМЕНТАТИВНАЯ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СИСТЕМА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361" y="5323459"/>
            <a:ext cx="8415020" cy="7518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just">
              <a:lnSpc>
                <a:spcPts val="1839"/>
              </a:lnSpc>
              <a:spcBef>
                <a:spcPts val="330"/>
              </a:spcBef>
            </a:pP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РЕЗУЛЬТАТОМ</a:t>
            </a:r>
            <a:r>
              <a:rPr sz="1350" spc="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ЧЕГО</a:t>
            </a:r>
            <a:r>
              <a:rPr sz="1350" spc="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ЯВЛЯЕТСЯ</a:t>
            </a:r>
            <a:r>
              <a:rPr sz="1350" spc="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ТРАНЗИТОРНАЯ</a:t>
            </a:r>
            <a:r>
              <a:rPr sz="1350" spc="2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ЖЕЛТУХА</a:t>
            </a:r>
            <a:r>
              <a:rPr sz="1350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НОВОРОЖДЕННЫХ</a:t>
            </a:r>
            <a:r>
              <a:rPr sz="1350" spc="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ЗА</a:t>
            </a:r>
            <a:r>
              <a:rPr sz="1350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НЕПОЛНОГО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МЕТАБОЛИЗМА</a:t>
            </a:r>
            <a:r>
              <a:rPr sz="1350" spc="49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СВОБОДНОГО</a:t>
            </a:r>
            <a:r>
              <a:rPr sz="1350" spc="50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БИЛИРУБИНА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spc="40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ОБРАЗУЮЩЕГОСЯ</a:t>
            </a:r>
            <a:r>
              <a:rPr sz="1350" spc="50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ПРИ</a:t>
            </a:r>
            <a:r>
              <a:rPr sz="1350" spc="50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350" spc="-10" dirty="0">
                <a:solidFill>
                  <a:srgbClr val="FFFFFF"/>
                </a:solidFill>
                <a:latin typeface="Century Gothic"/>
                <a:cs typeface="Century Gothic"/>
              </a:rPr>
              <a:t>ГЕМОЛИЗЕ ЭРИТРОЦИТОВ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700">
              <a:latin typeface="Century Gothic"/>
              <a:cs typeface="Century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631" y="1769745"/>
            <a:ext cx="2638425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3208" y="640537"/>
            <a:ext cx="808355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РОЛЬ</a:t>
            </a:r>
            <a:r>
              <a:rPr sz="2900" spc="-35" dirty="0"/>
              <a:t> </a:t>
            </a:r>
            <a:r>
              <a:rPr sz="2900" dirty="0"/>
              <a:t>ПЕЧЕНИ</a:t>
            </a:r>
            <a:r>
              <a:rPr sz="2900" spc="-45" dirty="0"/>
              <a:t> </a:t>
            </a:r>
            <a:r>
              <a:rPr sz="2900" dirty="0"/>
              <a:t>В</a:t>
            </a:r>
            <a:r>
              <a:rPr sz="2900" spc="-25" dirty="0"/>
              <a:t> </a:t>
            </a:r>
            <a:r>
              <a:rPr sz="2900" dirty="0"/>
              <a:t>ОРГАНИЗМЕ.</a:t>
            </a:r>
            <a:r>
              <a:rPr sz="2900" spc="-40" dirty="0"/>
              <a:t> </a:t>
            </a:r>
            <a:r>
              <a:rPr sz="2900" spc="-10" dirty="0"/>
              <a:t>ЖЕЛЧЬ.</a:t>
            </a:r>
            <a:endParaRPr sz="29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6240" y="1954680"/>
          <a:ext cx="11811000" cy="469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7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286385" marR="84455" indent="-287020" algn="r">
                        <a:lnSpc>
                          <a:spcPts val="1750"/>
                        </a:lnSpc>
                        <a:buClr>
                          <a:srgbClr val="F4B54A"/>
                        </a:buClr>
                        <a:buChar char="•"/>
                        <a:tabLst>
                          <a:tab pos="286385" algn="l"/>
                          <a:tab pos="287020" algn="l"/>
                          <a:tab pos="906144" algn="l"/>
                        </a:tabLst>
                      </a:pPr>
                      <a:r>
                        <a:rPr sz="1600" cap="small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Роль</a:t>
                      </a:r>
                      <a:r>
                        <a:rPr sz="1600" cap="small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cap="small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печени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195"/>
                        </a:spcBef>
                        <a:tabLst>
                          <a:tab pos="317500" algn="l"/>
                          <a:tab pos="1466215" algn="l"/>
                        </a:tabLst>
                      </a:pPr>
                      <a:r>
                        <a:rPr sz="12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ОРГАНИЗМЕ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РАЗНООБРАЗНА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1750"/>
                        </a:lnSpc>
                        <a:tabLst>
                          <a:tab pos="287020" algn="l"/>
                          <a:tab pos="1140460" algn="l"/>
                          <a:tab pos="1824989" algn="l"/>
                        </a:tabLst>
                      </a:pPr>
                      <a:r>
                        <a:rPr sz="12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ПРЕЖДЕ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–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50"/>
                        </a:lnSpc>
                        <a:tabLst>
                          <a:tab pos="487045" algn="l"/>
                          <a:tab pos="1631950" algn="l"/>
                          <a:tab pos="2430780" algn="l"/>
                          <a:tab pos="3858895" algn="l"/>
                          <a:tab pos="4117975" algn="l"/>
                        </a:tabLst>
                      </a:pPr>
                      <a:r>
                        <a:rPr sz="12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ЭТО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ВЫРАБОТКА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ЖЕЛЧИ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УЧАСТВУЮЩЕЙ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КИШЕЧНОМ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50800" algn="r">
                        <a:lnSpc>
                          <a:spcPts val="1750"/>
                        </a:lnSpc>
                      </a:pP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ПИЩЕВАРЕНИИ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ts val="1490"/>
                        </a:lnSpc>
                        <a:spcBef>
                          <a:spcPts val="260"/>
                        </a:spcBef>
                        <a:tabLst>
                          <a:tab pos="1755775" algn="l"/>
                        </a:tabLst>
                      </a:pP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СТИМУЛИРУЮЩЕЙ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МОТОРНУЮ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ts val="1490"/>
                        </a:lnSpc>
                        <a:spcBef>
                          <a:spcPts val="260"/>
                        </a:spcBef>
                        <a:tabLst>
                          <a:tab pos="974725" algn="l"/>
                        </a:tabLst>
                      </a:pP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ФУНКЦИЮ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КИШЕЧНИКА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750"/>
                        </a:lnSpc>
                        <a:tabLst>
                          <a:tab pos="257175" algn="l"/>
                          <a:tab pos="1604645" algn="l"/>
                          <a:tab pos="2057400" algn="l"/>
                          <a:tab pos="3453129" algn="l"/>
                        </a:tabLst>
                      </a:pPr>
                      <a:r>
                        <a:rPr sz="1600" cap="small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	</a:t>
                      </a:r>
                      <a:r>
                        <a:rPr sz="1600" cap="small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ани</a:t>
                      </a:r>
                      <a:r>
                        <a:rPr sz="1600" cap="small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ую</a:t>
                      </a:r>
                      <a:r>
                        <a:rPr sz="1600" cap="small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600" cap="small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	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600" cap="small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600" cap="small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	</a:t>
                      </a:r>
                      <a:r>
                        <a:rPr sz="1600" cap="small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</a:t>
                      </a:r>
                      <a:r>
                        <a:rPr sz="1600" cap="small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600" cap="small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жимое</a:t>
                      </a:r>
                      <a:r>
                        <a:rPr sz="1600" cap="small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.	Ж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ел</a:t>
                      </a:r>
                      <a:r>
                        <a:rPr sz="1600" cap="small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600" cap="small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600" cap="small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600" cap="small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ел</a:t>
                      </a:r>
                      <a:r>
                        <a:rPr sz="1600" cap="small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600" cap="small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ние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15290" y="2285136"/>
            <a:ext cx="11773535" cy="76327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ОТМЕЧАЕТСЯ</a:t>
            </a:r>
            <a:r>
              <a:rPr sz="12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УЖЕ</a:t>
            </a:r>
            <a:r>
              <a:rPr sz="12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2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МЕСЯЧНОГО</a:t>
            </a:r>
            <a:r>
              <a:rPr sz="12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ПЛОДА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ОДНАКО</a:t>
            </a:r>
            <a:r>
              <a:rPr sz="12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ЖЕЛЧЕОБРАЗОВАНИЕ</a:t>
            </a:r>
            <a:r>
              <a:rPr sz="12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РАННЕМ</a:t>
            </a:r>
            <a:r>
              <a:rPr sz="12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ВОЗРАСТЕ</a:t>
            </a:r>
            <a:r>
              <a:rPr sz="12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ЕЩЕ</a:t>
            </a:r>
            <a:r>
              <a:rPr sz="12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НЕДОСТАТОЧНО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0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  <a:tab pos="1065530" algn="l"/>
                <a:tab pos="2566670" algn="l"/>
                <a:tab pos="4362450" algn="l"/>
                <a:tab pos="5558790" algn="l"/>
                <a:tab pos="6909434" algn="l"/>
                <a:tab pos="7154545" algn="l"/>
                <a:tab pos="8732520" algn="l"/>
                <a:tab pos="10288270" algn="l"/>
                <a:tab pos="11007725" algn="l"/>
              </a:tabLst>
            </a:pPr>
            <a:r>
              <a:rPr sz="1600" b="1" spc="-10" dirty="0">
                <a:solidFill>
                  <a:srgbClr val="FFC000"/>
                </a:solidFill>
                <a:latin typeface="Arial"/>
                <a:cs typeface="Arial"/>
              </a:rPr>
              <a:t>Ж</a:t>
            </a:r>
            <a:r>
              <a:rPr sz="1250" b="1" spc="-10" dirty="0">
                <a:solidFill>
                  <a:srgbClr val="FFC000"/>
                </a:solidFill>
                <a:latin typeface="Arial"/>
                <a:cs typeface="Arial"/>
              </a:rPr>
              <a:t>ЕЛЧЬ</a:t>
            </a:r>
            <a:r>
              <a:rPr sz="125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ОТНОСИТЕЛЬНО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БЕДНА</a:t>
            </a:r>
            <a:r>
              <a:rPr sz="1250" spc="17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ЖЕЛЧНЫМИ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КИСЛОТАМИ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АРАКТЕРНОЙ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БЛАГОПРИЯТНОЙ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ОСОБЕННОСТЬЮ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ЖЕЛЧИ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РЕБЕНКА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802" y="3023361"/>
            <a:ext cx="11485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4420" algn="l"/>
                <a:tab pos="2592705" algn="l"/>
                <a:tab pos="4072890" algn="l"/>
                <a:tab pos="5045075" algn="l"/>
                <a:tab pos="5555615" algn="l"/>
                <a:tab pos="7157720" algn="l"/>
                <a:tab pos="7625715" algn="l"/>
                <a:tab pos="8095615" algn="l"/>
                <a:tab pos="9559925" algn="l"/>
                <a:tab pos="10491470" algn="l"/>
              </a:tabLst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ЯВЛЯЕТСЯ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ПРЕОБЛАДАНИЕ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ТАУРОХОЛЕВОЙ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КИСЛОТЫ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НАД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ГЛИКОХОЛЕ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ВОЙ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ТАК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ТАУРОХОЛЕВАЯ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КИСЛОТА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УСИЛИВАЕТ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290" y="3141243"/>
            <a:ext cx="11773535" cy="272097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БАКТЕРИЦИДНЫЙ</a:t>
            </a:r>
            <a:r>
              <a:rPr sz="12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ЭФФЕКТ</a:t>
            </a:r>
            <a:r>
              <a:rPr sz="1250" spc="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ЖЕЛЧИ</a:t>
            </a:r>
            <a:r>
              <a:rPr sz="12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УСКОРЯЕТ</a:t>
            </a:r>
            <a:r>
              <a:rPr sz="125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ОТДЕЛЕНИЕ</a:t>
            </a:r>
            <a:r>
              <a:rPr sz="12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ПАНКРЕАТИЧЕСКОГО</a:t>
            </a:r>
            <a:r>
              <a:rPr sz="12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СОКА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990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ечен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ь </a:t>
            </a:r>
            <a:r>
              <a:rPr sz="1600" cap="small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пи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веще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cap="small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лик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ог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600" cap="small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кж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иры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лк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и.</a:t>
            </a:r>
            <a:r>
              <a:rPr sz="16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cap="small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</a:t>
            </a:r>
            <a:r>
              <a:rPr sz="1600" cap="small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димо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веще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  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упа</a:t>
            </a:r>
            <a:r>
              <a:rPr sz="1600" cap="small" spc="-100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ны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чны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ты  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пе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(з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  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эн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ели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ци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ты,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или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упф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ие 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эн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ий 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 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600" cap="small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вх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оэн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ели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ппа</a:t>
            </a:r>
            <a:r>
              <a:rPr sz="1600" cap="small" spc="-1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ющ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арным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унк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ци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ми</a:t>
            </a:r>
            <a:r>
              <a:rPr sz="16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им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аю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ак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ив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ое</a:t>
            </a:r>
            <a:r>
              <a:rPr sz="16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уч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ие</a:t>
            </a:r>
            <a:r>
              <a:rPr sz="16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жел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6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5"/>
              </a:spcBef>
              <a:buClr>
                <a:srgbClr val="F4B54A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Печень</a:t>
            </a:r>
            <a:r>
              <a:rPr sz="16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осуществляет</a:t>
            </a:r>
            <a:r>
              <a:rPr sz="16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барьерную</a:t>
            </a:r>
            <a:r>
              <a:rPr sz="16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функцию,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нейтрализует</a:t>
            </a:r>
            <a:r>
              <a:rPr sz="1600" cap="small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ряд</a:t>
            </a:r>
            <a:r>
              <a:rPr sz="16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эндогенных</a:t>
            </a:r>
            <a:r>
              <a:rPr sz="16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экзогенных</a:t>
            </a:r>
            <a:r>
              <a:rPr sz="16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вредных</a:t>
            </a:r>
            <a:r>
              <a:rPr sz="16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веществ,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том</a:t>
            </a:r>
            <a:r>
              <a:rPr sz="16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числе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ТОКСИНЫ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ПОСТУПАЮЩИЕ</a:t>
            </a:r>
            <a:r>
              <a:rPr sz="125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250" spc="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КИШЕЧНИКА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25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ПРИНИМАЕТ</a:t>
            </a:r>
            <a:r>
              <a:rPr sz="12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УЧАСТИЕ</a:t>
            </a:r>
            <a:r>
              <a:rPr sz="1250" spc="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25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МЕТАБОЛИЗМЕ</a:t>
            </a:r>
            <a:r>
              <a:rPr sz="12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ЛЕКАРСТВЕННЫХ</a:t>
            </a:r>
            <a:r>
              <a:rPr sz="12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ВЕЩЕСТВ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99085" marR="7620" indent="-287020" algn="just">
              <a:lnSpc>
                <a:spcPct val="100000"/>
              </a:lnSpc>
              <a:spcBef>
                <a:spcPts val="985"/>
              </a:spcBef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Таким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образом,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печень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играет</a:t>
            </a:r>
            <a:r>
              <a:rPr sz="16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важную</a:t>
            </a:r>
            <a:r>
              <a:rPr sz="16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роль</a:t>
            </a:r>
            <a:r>
              <a:rPr sz="16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углеводном,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белковом,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желчном,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жировом,</a:t>
            </a:r>
            <a:r>
              <a:rPr sz="1600" cap="small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водном,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витаминном</a:t>
            </a:r>
            <a:r>
              <a:rPr sz="16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(А,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D,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К,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В,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С)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обмене</a:t>
            </a:r>
            <a:r>
              <a:rPr sz="16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веществ,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период</a:t>
            </a:r>
            <a:r>
              <a:rPr sz="16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внутриутробного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16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является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еще</a:t>
            </a:r>
            <a:r>
              <a:rPr sz="16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кроветворным</a:t>
            </a:r>
            <a:r>
              <a:rPr sz="16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органом.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316" y="807465"/>
            <a:ext cx="590804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latin typeface="Century Gothic"/>
                <a:cs typeface="Century Gothic"/>
              </a:rPr>
              <a:t>АНОМАЛИИ</a:t>
            </a:r>
            <a:r>
              <a:rPr sz="2900" b="1" spc="-55" dirty="0">
                <a:latin typeface="Century Gothic"/>
                <a:cs typeface="Century Gothic"/>
              </a:rPr>
              <a:t> </a:t>
            </a:r>
            <a:r>
              <a:rPr sz="2900" b="1" dirty="0">
                <a:latin typeface="Century Gothic"/>
                <a:cs typeface="Century Gothic"/>
              </a:rPr>
              <a:t>ЖЕЛЧНОГО</a:t>
            </a:r>
            <a:r>
              <a:rPr sz="2900" b="1" spc="-30" dirty="0">
                <a:latin typeface="Century Gothic"/>
                <a:cs typeface="Century Gothic"/>
              </a:rPr>
              <a:t> </a:t>
            </a:r>
            <a:r>
              <a:rPr sz="2900" b="1" spc="-10" dirty="0">
                <a:latin typeface="Century Gothic"/>
                <a:cs typeface="Century Gothic"/>
              </a:rPr>
              <a:t>ПУЗЫРЯ</a:t>
            </a:r>
            <a:endParaRPr sz="29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174748"/>
            <a:ext cx="7100570" cy="2837815"/>
            <a:chOff x="0" y="2174748"/>
            <a:chExt cx="7100570" cy="28378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194560"/>
              <a:ext cx="312420" cy="367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18944"/>
              <a:ext cx="298704" cy="3307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311" y="2174748"/>
              <a:ext cx="461772" cy="3870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172" y="2199132"/>
              <a:ext cx="425195" cy="3505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331" y="2228088"/>
              <a:ext cx="1118616" cy="3337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191" y="2252472"/>
              <a:ext cx="1082039" cy="2971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1224" y="2228088"/>
              <a:ext cx="1271015" cy="3337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4083" y="2252472"/>
              <a:ext cx="1234440" cy="2971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06039" y="2228088"/>
              <a:ext cx="1266443" cy="3337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8900" y="2252472"/>
              <a:ext cx="1229868" cy="2971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4759" y="2228088"/>
              <a:ext cx="1219200" cy="3337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7620" y="2252472"/>
              <a:ext cx="1182624" cy="2971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36235" y="2228088"/>
              <a:ext cx="1200912" cy="3337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9096" y="2252472"/>
              <a:ext cx="1164336" cy="2971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59423" y="2228088"/>
              <a:ext cx="961644" cy="3337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82284" y="2252472"/>
              <a:ext cx="925067" cy="2971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19316" y="2174748"/>
              <a:ext cx="381000" cy="3870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42176" y="2199132"/>
              <a:ext cx="344424" cy="3505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07208"/>
              <a:ext cx="312420" cy="36728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31592"/>
              <a:ext cx="298704" cy="3307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4695" y="2840736"/>
              <a:ext cx="385572" cy="33375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7556" y="2865120"/>
              <a:ext cx="348996" cy="2971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8516" y="2787396"/>
              <a:ext cx="393192" cy="3870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1375" y="2811780"/>
              <a:ext cx="356615" cy="35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6344" y="2840736"/>
              <a:ext cx="1219200" cy="3337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9204" y="2865120"/>
              <a:ext cx="1182624" cy="2971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64563" y="2840736"/>
              <a:ext cx="915924" cy="3337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87424" y="2865120"/>
              <a:ext cx="879348" cy="2971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35123" y="2787396"/>
              <a:ext cx="393192" cy="3870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57983" y="2811780"/>
              <a:ext cx="356616" cy="3505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26564" y="2840736"/>
              <a:ext cx="1176527" cy="33375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49423" y="2865120"/>
              <a:ext cx="1139952" cy="2971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01339" y="2787396"/>
              <a:ext cx="382524" cy="3870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4200" y="2811780"/>
              <a:ext cx="345948" cy="3505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38500" y="2840736"/>
              <a:ext cx="1475231" cy="33375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61359" y="2865120"/>
              <a:ext cx="1438656" cy="2971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411979" y="2787396"/>
              <a:ext cx="382524" cy="38709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34840" y="2811780"/>
              <a:ext cx="345948" cy="3505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49140" y="2840736"/>
              <a:ext cx="1130808" cy="33375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572000" y="2865120"/>
              <a:ext cx="1094231" cy="2971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458967" y="2840736"/>
              <a:ext cx="952500" cy="33375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81828" y="2865120"/>
              <a:ext cx="915924" cy="2971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90488" y="2840736"/>
              <a:ext cx="385571" cy="33375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13347" y="2865120"/>
              <a:ext cx="348996" cy="2971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55079" y="2840736"/>
              <a:ext cx="720851" cy="33375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77940" y="2865120"/>
              <a:ext cx="684276" cy="2971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34695" y="3084576"/>
              <a:ext cx="1056132" cy="33375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57556" y="3108960"/>
              <a:ext cx="1019556" cy="2971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91183" y="3084576"/>
              <a:ext cx="694943" cy="33375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14044" y="3108960"/>
              <a:ext cx="658368" cy="2971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484375" y="3031236"/>
              <a:ext cx="382524" cy="38709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507236" y="3055620"/>
              <a:ext cx="345948" cy="35052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42872" y="3084576"/>
              <a:ext cx="1682496" cy="33375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65732" y="3108960"/>
              <a:ext cx="1645920" cy="2971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23616" y="3031236"/>
              <a:ext cx="382523" cy="38709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46476" y="3055620"/>
              <a:ext cx="345948" cy="35052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59251" y="3031236"/>
              <a:ext cx="461772" cy="38709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82111" y="3055620"/>
              <a:ext cx="425196" cy="35052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294888" y="3031236"/>
              <a:ext cx="393191" cy="38709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17747" y="3055620"/>
              <a:ext cx="356615" cy="35052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386328" y="3084576"/>
              <a:ext cx="1193291" cy="33375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09188" y="3108960"/>
              <a:ext cx="1156715" cy="2971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77867" y="3031236"/>
              <a:ext cx="382524" cy="38709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00728" y="3055620"/>
              <a:ext cx="345948" cy="35052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436364" y="3084576"/>
              <a:ext cx="1876043" cy="33375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59223" y="3108960"/>
              <a:ext cx="1839468" cy="2971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10655" y="3031236"/>
              <a:ext cx="382524" cy="38709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33515" y="3055620"/>
              <a:ext cx="345948" cy="35052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169152" y="3084576"/>
              <a:ext cx="385572" cy="333756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192011" y="3108960"/>
              <a:ext cx="348995" cy="2971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55079" y="3084576"/>
              <a:ext cx="720851" cy="33375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77940" y="3108960"/>
              <a:ext cx="684276" cy="29717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34695" y="3328416"/>
              <a:ext cx="1491996" cy="40995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57556" y="3352800"/>
              <a:ext cx="1455420" cy="37338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04188" y="3328416"/>
              <a:ext cx="1030224" cy="40995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27047" y="3352800"/>
              <a:ext cx="993647" cy="37338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232660" y="3275076"/>
              <a:ext cx="393192" cy="46329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255520" y="3299460"/>
              <a:ext cx="356616" cy="42671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299716" y="3275076"/>
              <a:ext cx="382524" cy="46329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322576" y="3299460"/>
              <a:ext cx="345948" cy="42671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63696"/>
              <a:ext cx="312420" cy="36728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688080"/>
              <a:ext cx="298704" cy="330707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4695" y="3697224"/>
              <a:ext cx="384048" cy="333756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57556" y="3721608"/>
              <a:ext cx="347472" cy="29718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6991" y="3643884"/>
              <a:ext cx="393192" cy="38709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9852" y="3668268"/>
              <a:ext cx="356616" cy="35051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2940" y="3697224"/>
              <a:ext cx="1219199" cy="33375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5800" y="3721608"/>
              <a:ext cx="1182624" cy="29718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859279" y="3697224"/>
              <a:ext cx="1360932" cy="33375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882139" y="3721608"/>
              <a:ext cx="1324356" cy="29718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72967" y="3643884"/>
              <a:ext cx="393192" cy="38709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95827" y="3668268"/>
              <a:ext cx="356615" cy="35051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264408" y="3697224"/>
              <a:ext cx="2075688" cy="33375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287267" y="3721608"/>
              <a:ext cx="2039112" cy="29718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38344" y="3643884"/>
              <a:ext cx="382524" cy="38709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61203" y="3668268"/>
              <a:ext cx="345948" cy="35051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373623" y="3697224"/>
              <a:ext cx="1644396" cy="33375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96484" y="3721608"/>
              <a:ext cx="1607819" cy="29718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716268" y="3643884"/>
              <a:ext cx="384048" cy="38709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739128" y="3668268"/>
              <a:ext cx="347472" cy="35051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34695" y="3941064"/>
              <a:ext cx="1187196" cy="40995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57556" y="3965448"/>
              <a:ext cx="1150620" cy="37338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20139" y="3887724"/>
              <a:ext cx="382524" cy="463295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43000" y="3912108"/>
              <a:ext cx="345947" cy="42671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257300" y="3941064"/>
              <a:ext cx="1187196" cy="40995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280160" y="3965448"/>
              <a:ext cx="1150619" cy="37338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142744" y="3887724"/>
              <a:ext cx="382524" cy="46329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165604" y="3912108"/>
              <a:ext cx="345948" cy="42671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282951" y="3941064"/>
              <a:ext cx="1066800" cy="40995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305811" y="3965448"/>
              <a:ext cx="1030224" cy="373380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048000" y="3887724"/>
              <a:ext cx="393191" cy="46329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070860" y="3912108"/>
              <a:ext cx="356615" cy="42671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115055" y="3887724"/>
              <a:ext cx="382523" cy="46329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137916" y="3912108"/>
              <a:ext cx="345947" cy="42671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0" y="4276344"/>
              <a:ext cx="312420" cy="44348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0" y="4300727"/>
              <a:ext cx="298704" cy="406907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34695" y="4309872"/>
              <a:ext cx="385572" cy="40995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7556" y="4334255"/>
              <a:ext cx="348996" cy="37338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18516" y="4256532"/>
              <a:ext cx="393192" cy="463295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41375" y="4280916"/>
              <a:ext cx="356615" cy="42671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66344" y="4309872"/>
              <a:ext cx="1217676" cy="40995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89204" y="4334255"/>
              <a:ext cx="1181100" cy="37338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464563" y="4309872"/>
              <a:ext cx="1357884" cy="409956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487424" y="4334255"/>
              <a:ext cx="1321308" cy="37338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577083" y="4256532"/>
              <a:ext cx="393192" cy="46329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599944" y="4280916"/>
              <a:ext cx="356616" cy="426719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668523" y="4309872"/>
              <a:ext cx="1138427" cy="409956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691383" y="4334255"/>
              <a:ext cx="1101852" cy="37338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505200" y="4256532"/>
              <a:ext cx="382524" cy="463295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528059" y="4280916"/>
              <a:ext cx="345948" cy="426719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642359" y="4309872"/>
              <a:ext cx="1162812" cy="409956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665220" y="4334255"/>
              <a:ext cx="1126236" cy="37338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503420" y="4256532"/>
              <a:ext cx="382524" cy="46329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526279" y="4280916"/>
              <a:ext cx="345948" cy="426719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643628" y="4309872"/>
              <a:ext cx="1484376" cy="40995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4666488" y="4334255"/>
              <a:ext cx="1447800" cy="373380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826252" y="4256532"/>
              <a:ext cx="393191" cy="463295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849111" y="4280916"/>
              <a:ext cx="356615" cy="42671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893308" y="4256532"/>
              <a:ext cx="382524" cy="46329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916167" y="4280916"/>
              <a:ext cx="345948" cy="42671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645152"/>
              <a:ext cx="312420" cy="36728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69536"/>
              <a:ext cx="298704" cy="330707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34695" y="4678680"/>
              <a:ext cx="365760" cy="333756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57556" y="4703064"/>
              <a:ext cx="329184" cy="29718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8704" y="4625340"/>
              <a:ext cx="393192" cy="387095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1563" y="4649724"/>
              <a:ext cx="356616" cy="35051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446531" y="4678680"/>
              <a:ext cx="1217676" cy="333756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469391" y="4703064"/>
              <a:ext cx="1181100" cy="29718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443227" y="4678680"/>
              <a:ext cx="1164336" cy="33375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66088" y="4703064"/>
              <a:ext cx="1127760" cy="297180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59151" y="4625340"/>
              <a:ext cx="393192" cy="387095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82011" y="4649724"/>
              <a:ext cx="356615" cy="350519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450592" y="4678680"/>
              <a:ext cx="1479804" cy="333756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473451" y="4703064"/>
              <a:ext cx="1443227" cy="297180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28644" y="4625340"/>
              <a:ext cx="382524" cy="387095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651503" y="4649724"/>
              <a:ext cx="345948" cy="35051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767328" y="4678680"/>
              <a:ext cx="1333500" cy="333756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790188" y="4703064"/>
              <a:ext cx="1296924" cy="29718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78323" y="4678680"/>
              <a:ext cx="1130808" cy="333756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01184" y="4703064"/>
              <a:ext cx="1094232" cy="297180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5788152" y="4678680"/>
              <a:ext cx="954024" cy="333756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811011" y="4703064"/>
              <a:ext cx="917447" cy="29718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40423" y="4625340"/>
              <a:ext cx="393192" cy="387095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63284" y="4649724"/>
              <a:ext cx="356615" cy="350519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507480" y="4625340"/>
              <a:ext cx="382524" cy="387095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530340" y="4649724"/>
              <a:ext cx="345948" cy="350519"/>
            </a:xfrm>
            <a:prstGeom prst="rect">
              <a:avLst/>
            </a:prstGeom>
          </p:spPr>
        </p:pic>
      </p:grpSp>
      <p:sp>
        <p:nvSpPr>
          <p:cNvPr id="170" name="object 170"/>
          <p:cNvSpPr txBox="1"/>
          <p:nvPr/>
        </p:nvSpPr>
        <p:spPr>
          <a:xfrm>
            <a:off x="78739" y="2266314"/>
            <a:ext cx="6878320" cy="1369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F4B54A"/>
              </a:buClr>
              <a:buChar char="•"/>
              <a:tabLst>
                <a:tab pos="299085" algn="l"/>
                <a:tab pos="299720" algn="l"/>
                <a:tab pos="1475740" algn="l"/>
                <a:tab pos="2670175" algn="l"/>
                <a:tab pos="3859529" algn="l"/>
                <a:tab pos="5001260" algn="l"/>
                <a:tab pos="6124575" algn="l"/>
              </a:tabLst>
            </a:pP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Выделяют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несколько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вариантов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аномалий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желчного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пузыря: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4B54A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99085" marR="5715" indent="-287020" algn="just">
              <a:lnSpc>
                <a:spcPct val="100000"/>
              </a:lnSpc>
              <a:buClr>
                <a:srgbClr val="F4B54A"/>
              </a:buClr>
              <a:buChar char="•"/>
              <a:tabLst>
                <a:tab pos="299720" algn="l"/>
              </a:tabLst>
            </a:pP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а)</a:t>
            </a:r>
            <a:r>
              <a:rPr sz="16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аномалии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формы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(перегибы,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перегородки,</a:t>
            </a:r>
            <a:r>
              <a:rPr sz="16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желчный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пузырь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виде 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бычьего</a:t>
            </a:r>
            <a:r>
              <a:rPr sz="16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рога,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крючковидный,</a:t>
            </a:r>
            <a:r>
              <a:rPr sz="16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S-образный,</a:t>
            </a:r>
            <a:r>
              <a:rPr sz="16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роторообразный,</a:t>
            </a:r>
            <a:r>
              <a:rPr sz="16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виде фригийского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колпака);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93495" y="3775405"/>
            <a:ext cx="2306320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209040" algn="l"/>
              </a:tabLst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АНОМАЛИИ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ПОЛОЖЕНИЯ</a:t>
            </a:r>
            <a:endParaRPr sz="12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8739" y="3735781"/>
            <a:ext cx="5197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F4B54A"/>
              </a:buClr>
              <a:buSzPct val="128000"/>
              <a:buChar char="•"/>
              <a:tabLst>
                <a:tab pos="299085" algn="l"/>
                <a:tab pos="299720" algn="l"/>
                <a:tab pos="3261995" algn="l"/>
              </a:tabLst>
            </a:pP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ВНУТРИПЕЧЕНОЧНОЕ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504815" y="3735781"/>
            <a:ext cx="14497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ИНТЕРПОЗИЦИЯ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8739" y="3854348"/>
            <a:ext cx="6666865" cy="11322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ИНВЕРСИЯ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ДИСТОПИЯ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РОТАЦИЯ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);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0"/>
              </a:spcBef>
              <a:buClr>
                <a:srgbClr val="F4B54A"/>
              </a:buClr>
              <a:buSzPct val="128000"/>
              <a:buChar char="•"/>
              <a:tabLst>
                <a:tab pos="299085" algn="l"/>
                <a:tab pos="299720" algn="l"/>
              </a:tabLst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АНОМАЛИИ</a:t>
            </a:r>
            <a:r>
              <a:rPr sz="12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КОЛИЧЕСТВА</a:t>
            </a:r>
            <a:r>
              <a:rPr sz="12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АГЕНЕЗИЯ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УДВОЕНИЕ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ДИВЕРТИКУЛЫ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);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85"/>
              </a:spcBef>
              <a:buClr>
                <a:srgbClr val="F4B54A"/>
              </a:buClr>
              <a:buSzPct val="128000"/>
              <a:buChar char="•"/>
              <a:tabLst>
                <a:tab pos="299085" algn="l"/>
                <a:tab pos="299720" algn="l"/>
              </a:tabLst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6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АНОМАЛИИ</a:t>
            </a:r>
            <a:r>
              <a:rPr sz="12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РАЗМЕРОВ</a:t>
            </a:r>
            <a:r>
              <a:rPr sz="12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ГИПОГЕНЕЗИЯ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ГИГАНТСКИЙ</a:t>
            </a:r>
            <a:r>
              <a:rPr sz="12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ЖЕЛЧНЫЙ</a:t>
            </a:r>
            <a:r>
              <a:rPr sz="1250" spc="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ПУЗЫРЬ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5" name="object 175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7033641" y="17"/>
            <a:ext cx="5158358" cy="685798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" y="1170432"/>
            <a:ext cx="5457825" cy="4681855"/>
            <a:chOff x="114300" y="1170432"/>
            <a:chExt cx="5457825" cy="4681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170432"/>
              <a:ext cx="484631" cy="3870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59" y="1194816"/>
              <a:ext cx="448056" cy="350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179" y="1223772"/>
              <a:ext cx="1552956" cy="3337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40" y="1248156"/>
              <a:ext cx="1516380" cy="2971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2704" y="1223772"/>
              <a:ext cx="1459992" cy="3337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45564" y="1248156"/>
              <a:ext cx="1423415" cy="2971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55264" y="1223772"/>
              <a:ext cx="1258824" cy="3337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8123" y="1248156"/>
              <a:ext cx="1222248" cy="2971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85132" y="1223772"/>
              <a:ext cx="1083564" cy="3337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07991" y="1248156"/>
              <a:ext cx="1046988" cy="2971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8683" y="1467612"/>
              <a:ext cx="1059180" cy="4099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544" y="1491996"/>
              <a:ext cx="1022604" cy="3733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6883" y="1467612"/>
              <a:ext cx="1187196" cy="4099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9744" y="1491996"/>
              <a:ext cx="1150620" cy="3733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37004" y="1467612"/>
              <a:ext cx="906780" cy="4099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59864" y="1491996"/>
              <a:ext cx="870203" cy="3733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42032" y="1414272"/>
              <a:ext cx="382524" cy="4632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64892" y="1438656"/>
              <a:ext cx="345948" cy="4267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4300" y="1781556"/>
              <a:ext cx="438912" cy="4648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7159" y="1805940"/>
              <a:ext cx="402336" cy="4282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0415" y="1781556"/>
              <a:ext cx="528828" cy="4648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276" y="1805940"/>
              <a:ext cx="492252" cy="4282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3880" y="1834896"/>
              <a:ext cx="1292352" cy="4114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6740" y="1859280"/>
              <a:ext cx="1255775" cy="3749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39824" y="1834896"/>
              <a:ext cx="1188720" cy="4114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62683" y="1859280"/>
              <a:ext cx="1152144" cy="3749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06039" y="1834896"/>
              <a:ext cx="908303" cy="4114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28900" y="1859280"/>
              <a:ext cx="871727" cy="37490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12592" y="1781556"/>
              <a:ext cx="381000" cy="46482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235451" y="1805940"/>
              <a:ext cx="344424" cy="4282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4300" y="2150364"/>
              <a:ext cx="438912" cy="4648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7159" y="2174748"/>
              <a:ext cx="402336" cy="42824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0415" y="2150364"/>
              <a:ext cx="528828" cy="4648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276" y="2174748"/>
              <a:ext cx="492252" cy="42824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3880" y="2203704"/>
              <a:ext cx="1560576" cy="4114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6740" y="2228088"/>
              <a:ext cx="1523999" cy="3749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900427" y="2203704"/>
              <a:ext cx="960119" cy="4114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923288" y="2228088"/>
              <a:ext cx="923544" cy="37490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642616" y="2203704"/>
              <a:ext cx="1188720" cy="4114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665476" y="2228088"/>
              <a:ext cx="1152144" cy="3749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07308" y="2203704"/>
              <a:ext cx="908303" cy="4114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630167" y="2228088"/>
              <a:ext cx="871727" cy="37490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213859" y="2150364"/>
              <a:ext cx="381000" cy="4648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36720" y="2174748"/>
              <a:ext cx="344424" cy="4282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4300" y="2519172"/>
              <a:ext cx="438912" cy="3886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7159" y="2543556"/>
              <a:ext cx="402336" cy="3520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82524" y="2519172"/>
              <a:ext cx="528828" cy="38862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05384" y="2543556"/>
              <a:ext cx="492252" cy="35204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65048" y="2572512"/>
              <a:ext cx="1648968" cy="3352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87908" y="2596896"/>
              <a:ext cx="1612392" cy="2987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290572" y="2572512"/>
              <a:ext cx="964691" cy="3352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313432" y="2596896"/>
              <a:ext cx="928116" cy="29870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33344" y="2572512"/>
              <a:ext cx="1188720" cy="3352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56204" y="2596896"/>
              <a:ext cx="1152144" cy="29870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200144" y="2572512"/>
              <a:ext cx="906779" cy="3352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23003" y="2596896"/>
              <a:ext cx="870203" cy="29870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962144" y="2519172"/>
              <a:ext cx="397763" cy="38862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985003" y="2543556"/>
              <a:ext cx="361188" cy="35204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058155" y="2572512"/>
              <a:ext cx="510539" cy="3352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081015" y="2596896"/>
              <a:ext cx="473963" cy="2987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38683" y="2816352"/>
              <a:ext cx="955547" cy="4114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1544" y="2840736"/>
              <a:ext cx="918972" cy="37490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2480" y="2763012"/>
              <a:ext cx="381000" cy="4648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15340" y="2787396"/>
              <a:ext cx="344424" cy="42824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28116" y="2816352"/>
              <a:ext cx="1132332" cy="4114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50975" y="2840736"/>
              <a:ext cx="1095756" cy="37490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842516" y="2816352"/>
              <a:ext cx="1053083" cy="4114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865376" y="2840736"/>
              <a:ext cx="1016508" cy="37490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67000" y="2816352"/>
              <a:ext cx="1243584" cy="4114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89860" y="2840736"/>
              <a:ext cx="1207008" cy="37490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688079" y="2816352"/>
              <a:ext cx="370332" cy="4114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10940" y="2840736"/>
              <a:ext cx="333756" cy="37490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37432" y="2816352"/>
              <a:ext cx="900684" cy="41147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860291" y="2840736"/>
              <a:ext cx="864108" cy="3749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436364" y="2763012"/>
              <a:ext cx="399288" cy="46482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459223" y="2787396"/>
              <a:ext cx="362712" cy="42824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09515" y="2763012"/>
              <a:ext cx="381000" cy="46482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532376" y="2787396"/>
              <a:ext cx="344424" cy="42824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4300" y="3131820"/>
              <a:ext cx="438912" cy="46482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37159" y="3156204"/>
              <a:ext cx="402336" cy="42824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0415" y="3131820"/>
              <a:ext cx="528828" cy="46482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276" y="3156204"/>
              <a:ext cx="492252" cy="42824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63880" y="3185160"/>
              <a:ext cx="1383791" cy="41147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86740" y="3209544"/>
              <a:ext cx="1347216" cy="37490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25167" y="3185160"/>
              <a:ext cx="1188720" cy="41147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48027" y="3209544"/>
              <a:ext cx="1152144" cy="37490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89860" y="3185160"/>
              <a:ext cx="908303" cy="41147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12720" y="3209544"/>
              <a:ext cx="871728" cy="37490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352800" y="3131820"/>
              <a:ext cx="396239" cy="46482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3375659" y="3156204"/>
              <a:ext cx="359663" cy="42824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447288" y="3185160"/>
              <a:ext cx="512063" cy="41147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470147" y="3209544"/>
              <a:ext cx="475488" cy="37490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39896" y="3185160"/>
              <a:ext cx="955548" cy="41147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762755" y="3209544"/>
              <a:ext cx="918972" cy="37490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93691" y="3131820"/>
              <a:ext cx="399288" cy="46482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416552" y="3156204"/>
              <a:ext cx="362712" cy="42824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466844" y="3131820"/>
              <a:ext cx="381000" cy="46482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89703" y="3156204"/>
              <a:ext cx="344424" cy="42824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14300" y="3500627"/>
              <a:ext cx="438912" cy="38862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37159" y="3525011"/>
              <a:ext cx="402336" cy="35204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6136" y="3500627"/>
              <a:ext cx="528827" cy="38862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48995" y="3525011"/>
              <a:ext cx="492251" cy="35204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52272" y="3553967"/>
              <a:ext cx="1144524" cy="335279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75131" y="3578352"/>
              <a:ext cx="1107947" cy="29870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20011" y="3553967"/>
              <a:ext cx="1188720" cy="33527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42872" y="3578352"/>
              <a:ext cx="1152144" cy="29870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30423" y="3553967"/>
              <a:ext cx="906779" cy="33527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53283" y="3578352"/>
              <a:ext cx="870204" cy="29870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358895" y="3553967"/>
              <a:ext cx="409955" cy="33527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381755" y="3578352"/>
              <a:ext cx="373379" cy="29870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590544" y="3553967"/>
              <a:ext cx="954024" cy="335279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613403" y="3578352"/>
              <a:ext cx="917448" cy="29870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366259" y="3553967"/>
              <a:ext cx="1202436" cy="33527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389120" y="3578352"/>
              <a:ext cx="1165860" cy="29870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38683" y="3797808"/>
              <a:ext cx="1220724" cy="41148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61544" y="3822192"/>
              <a:ext cx="1184148" cy="37490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57655" y="3744467"/>
              <a:ext cx="381000" cy="46481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0516" y="3768852"/>
              <a:ext cx="344424" cy="42824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14300" y="4113276"/>
              <a:ext cx="438912" cy="38861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37159" y="4137660"/>
              <a:ext cx="402336" cy="35204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0228" y="4113276"/>
              <a:ext cx="528828" cy="38861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3088" y="4137660"/>
              <a:ext cx="492252" cy="35204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00455" y="4166616"/>
              <a:ext cx="1144524" cy="33528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23316" y="4191000"/>
              <a:ext cx="1107948" cy="29870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540763" y="4166616"/>
              <a:ext cx="1187196" cy="33528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563624" y="4191000"/>
              <a:ext cx="1150620" cy="29870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523744" y="4166616"/>
              <a:ext cx="908304" cy="33528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546604" y="4191000"/>
              <a:ext cx="871728" cy="29870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227832" y="4166616"/>
              <a:ext cx="409956" cy="33528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250692" y="4191000"/>
              <a:ext cx="373380" cy="29870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432047" y="4166616"/>
              <a:ext cx="2136648" cy="33528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454908" y="4191000"/>
              <a:ext cx="2100072" cy="29870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38683" y="4410455"/>
              <a:ext cx="1322832" cy="41148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61544" y="4434840"/>
              <a:ext cx="1286256" cy="37490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239011" y="4410455"/>
              <a:ext cx="1322832" cy="41148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261872" y="4434840"/>
              <a:ext cx="1286255" cy="37490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260092" y="4357116"/>
              <a:ext cx="381000" cy="46481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82951" y="4381500"/>
              <a:ext cx="344424" cy="42824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14300" y="4725923"/>
              <a:ext cx="438912" cy="464819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7159" y="4750308"/>
              <a:ext cx="402336" cy="42824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0415" y="4725923"/>
              <a:ext cx="528828" cy="464819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276" y="4750308"/>
              <a:ext cx="492252" cy="42824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63880" y="4779264"/>
              <a:ext cx="1182624" cy="41148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86740" y="4803647"/>
              <a:ext cx="1146048" cy="37490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524000" y="4779264"/>
              <a:ext cx="1144524" cy="41148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46860" y="4803647"/>
              <a:ext cx="1107948" cy="37490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49067" y="4779264"/>
              <a:ext cx="1188720" cy="411480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71927" y="4803647"/>
              <a:ext cx="1152144" cy="374904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13759" y="4779264"/>
              <a:ext cx="908303" cy="41148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436620" y="4803647"/>
              <a:ext cx="871727" cy="37490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076700" y="4725923"/>
              <a:ext cx="396239" cy="46481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099559" y="4750308"/>
              <a:ext cx="359663" cy="42824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171188" y="4779264"/>
              <a:ext cx="512063" cy="41148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194047" y="4803647"/>
              <a:ext cx="475488" cy="37490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63796" y="4779264"/>
              <a:ext cx="955548" cy="411480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486655" y="4803647"/>
              <a:ext cx="918972" cy="374904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117591" y="4725923"/>
              <a:ext cx="399288" cy="46481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140452" y="4750308"/>
              <a:ext cx="362712" cy="42824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90744" y="4725923"/>
              <a:ext cx="381000" cy="464819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13603" y="4750308"/>
              <a:ext cx="344424" cy="42824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14300" y="5094732"/>
              <a:ext cx="438912" cy="464820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37159" y="5119116"/>
              <a:ext cx="402336" cy="42824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0415" y="5094732"/>
              <a:ext cx="528828" cy="46482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3276" y="5119116"/>
              <a:ext cx="492252" cy="428244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563880" y="5148072"/>
              <a:ext cx="1080515" cy="411479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586740" y="5172455"/>
              <a:ext cx="1043940" cy="374903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421891" y="5148072"/>
              <a:ext cx="912875" cy="41147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444752" y="5172455"/>
              <a:ext cx="876299" cy="374903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112264" y="5148072"/>
              <a:ext cx="409956" cy="411479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135123" y="5172455"/>
              <a:ext cx="373380" cy="374903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299716" y="5148072"/>
              <a:ext cx="1589532" cy="41147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322576" y="5172455"/>
              <a:ext cx="1552955" cy="374903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87496" y="5094732"/>
              <a:ext cx="381000" cy="464820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10355" y="5119116"/>
              <a:ext cx="344424" cy="428244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4300" y="5463540"/>
              <a:ext cx="438912" cy="388620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37159" y="5487923"/>
              <a:ext cx="402336" cy="35204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0415" y="5463540"/>
              <a:ext cx="528828" cy="388620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3276" y="5487923"/>
              <a:ext cx="492252" cy="352044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63880" y="5516879"/>
              <a:ext cx="1187195" cy="335279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86740" y="5541264"/>
              <a:ext cx="1150620" cy="298703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533144" y="5516879"/>
              <a:ext cx="1188720" cy="335279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56003" y="5541264"/>
              <a:ext cx="1152144" cy="298703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497835" y="5516879"/>
              <a:ext cx="908303" cy="33527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520695" y="5541264"/>
              <a:ext cx="871728" cy="298703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104388" y="5463540"/>
              <a:ext cx="381000" cy="388620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127248" y="5487923"/>
              <a:ext cx="344424" cy="352044"/>
            </a:xfrm>
            <a:prstGeom prst="rect">
              <a:avLst/>
            </a:prstGeom>
          </p:spPr>
        </p:pic>
      </p:grpSp>
      <p:sp>
        <p:nvSpPr>
          <p:cNvPr id="189" name="object 189"/>
          <p:cNvSpPr txBox="1"/>
          <p:nvPr/>
        </p:nvSpPr>
        <p:spPr>
          <a:xfrm>
            <a:off x="269849" y="1263777"/>
            <a:ext cx="5180330" cy="1249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96720" algn="l"/>
                <a:tab pos="3129280" algn="l"/>
                <a:tab pos="4359275" algn="l"/>
              </a:tabLst>
            </a:pPr>
            <a:r>
              <a:rPr sz="1600" b="1" cap="small" spc="-5" dirty="0">
                <a:solidFill>
                  <a:srgbClr val="F4B54A"/>
                </a:solidFill>
                <a:latin typeface="Century Gothic"/>
                <a:cs typeface="Century Gothic"/>
              </a:rPr>
              <a:t>С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х</a:t>
            </a:r>
            <a:r>
              <a:rPr sz="1600" b="1" cap="small" spc="-5" dirty="0">
                <a:solidFill>
                  <a:srgbClr val="F4B54A"/>
                </a:solidFill>
                <a:latin typeface="Century Gothic"/>
                <a:cs typeface="Century Gothic"/>
              </a:rPr>
              <a:t>е</a:t>
            </a:r>
            <a:r>
              <a:rPr sz="1600" b="1" cap="small" spc="-15" dirty="0">
                <a:solidFill>
                  <a:srgbClr val="F4B54A"/>
                </a:solidFill>
                <a:latin typeface="Century Gothic"/>
                <a:cs typeface="Century Gothic"/>
              </a:rPr>
              <a:t>м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а</a:t>
            </a:r>
            <a:r>
              <a:rPr sz="1600" b="1" cap="small" spc="-25" dirty="0">
                <a:solidFill>
                  <a:srgbClr val="F4B54A"/>
                </a:solidFill>
                <a:latin typeface="Century Gothic"/>
                <a:cs typeface="Century Gothic"/>
              </a:rPr>
              <a:t>т</a:t>
            </a:r>
            <a:r>
              <a:rPr sz="1600" b="1" cap="small" spc="-10" dirty="0">
                <a:solidFill>
                  <a:srgbClr val="F4B54A"/>
                </a:solidFill>
                <a:latin typeface="Century Gothic"/>
                <a:cs typeface="Century Gothic"/>
              </a:rPr>
              <a:t>и</a:t>
            </a:r>
            <a:r>
              <a:rPr sz="1600" b="1" cap="small" spc="-25" dirty="0">
                <a:solidFill>
                  <a:srgbClr val="F4B54A"/>
                </a:solidFill>
                <a:latin typeface="Century Gothic"/>
                <a:cs typeface="Century Gothic"/>
              </a:rPr>
              <a:t>ч</a:t>
            </a:r>
            <a:r>
              <a:rPr sz="1600" b="1" cap="small" spc="-10" dirty="0">
                <a:solidFill>
                  <a:srgbClr val="F4B54A"/>
                </a:solidFill>
                <a:latin typeface="Century Gothic"/>
                <a:cs typeface="Century Gothic"/>
              </a:rPr>
              <a:t>е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ск</a:t>
            </a:r>
            <a:r>
              <a:rPr sz="1600" b="1" cap="small" spc="-15" dirty="0">
                <a:solidFill>
                  <a:srgbClr val="F4B54A"/>
                </a:solidFill>
                <a:latin typeface="Century Gothic"/>
                <a:cs typeface="Century Gothic"/>
              </a:rPr>
              <a:t>ое</a:t>
            </a:r>
            <a:r>
              <a:rPr sz="1600" b="1" cap="small" spc="-350" dirty="0">
                <a:solidFill>
                  <a:srgbClr val="F4B54A"/>
                </a:solidFill>
                <a:latin typeface="Century Gothic"/>
                <a:cs typeface="Century Gothic"/>
              </a:rPr>
              <a:t>	</a:t>
            </a:r>
            <a:r>
              <a:rPr sz="1600" b="1" cap="small" spc="-10" dirty="0">
                <a:solidFill>
                  <a:srgbClr val="F4B54A"/>
                </a:solidFill>
                <a:latin typeface="Century Gothic"/>
                <a:cs typeface="Century Gothic"/>
              </a:rPr>
              <a:t>и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зобра</a:t>
            </a:r>
            <a:r>
              <a:rPr sz="1600" b="1" cap="small" spc="-30" dirty="0">
                <a:solidFill>
                  <a:srgbClr val="F4B54A"/>
                </a:solidFill>
                <a:latin typeface="Century Gothic"/>
                <a:cs typeface="Century Gothic"/>
              </a:rPr>
              <a:t>ж</a:t>
            </a:r>
            <a:r>
              <a:rPr sz="1600" b="1" cap="small" spc="-10" dirty="0">
                <a:solidFill>
                  <a:srgbClr val="F4B54A"/>
                </a:solidFill>
                <a:latin typeface="Century Gothic"/>
                <a:cs typeface="Century Gothic"/>
              </a:rPr>
              <a:t>е</a:t>
            </a:r>
            <a:r>
              <a:rPr sz="1600" b="1" cap="small" spc="-25" dirty="0">
                <a:solidFill>
                  <a:srgbClr val="F4B54A"/>
                </a:solidFill>
                <a:latin typeface="Century Gothic"/>
                <a:cs typeface="Century Gothic"/>
              </a:rPr>
              <a:t>ни</a:t>
            </a:r>
            <a:r>
              <a:rPr sz="1600" b="1" cap="small" spc="-10" dirty="0">
                <a:solidFill>
                  <a:srgbClr val="F4B54A"/>
                </a:solidFill>
                <a:latin typeface="Century Gothic"/>
                <a:cs typeface="Century Gothic"/>
              </a:rPr>
              <a:t>е</a:t>
            </a:r>
            <a:r>
              <a:rPr sz="1600" b="1" cap="small" spc="-350" dirty="0">
                <a:solidFill>
                  <a:srgbClr val="F4B54A"/>
                </a:solidFill>
                <a:latin typeface="Century Gothic"/>
                <a:cs typeface="Century Gothic"/>
              </a:rPr>
              <a:t>	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н</a:t>
            </a:r>
            <a:r>
              <a:rPr sz="1600" b="1" cap="small" spc="-5" dirty="0">
                <a:solidFill>
                  <a:srgbClr val="F4B54A"/>
                </a:solidFill>
                <a:latin typeface="Century Gothic"/>
                <a:cs typeface="Century Gothic"/>
              </a:rPr>
              <a:t>е</a:t>
            </a:r>
            <a:r>
              <a:rPr sz="1600" b="1" cap="small" spc="-15" dirty="0">
                <a:solidFill>
                  <a:srgbClr val="F4B54A"/>
                </a:solidFill>
                <a:latin typeface="Century Gothic"/>
                <a:cs typeface="Century Gothic"/>
              </a:rPr>
              <a:t>которых</a:t>
            </a:r>
            <a:r>
              <a:rPr sz="1600" b="1" cap="small" spc="-350" dirty="0">
                <a:solidFill>
                  <a:srgbClr val="F4B54A"/>
                </a:solidFill>
                <a:latin typeface="Century Gothic"/>
                <a:cs typeface="Century Gothic"/>
              </a:rPr>
              <a:t>	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п</a:t>
            </a:r>
            <a:r>
              <a:rPr sz="1600" b="1" cap="small" spc="-15" dirty="0">
                <a:solidFill>
                  <a:srgbClr val="F4B54A"/>
                </a:solidFill>
                <a:latin typeface="Century Gothic"/>
                <a:cs typeface="Century Gothic"/>
              </a:rPr>
              <a:t>о</a:t>
            </a:r>
            <a:r>
              <a:rPr sz="1600" b="1" cap="small" spc="-25" dirty="0">
                <a:solidFill>
                  <a:srgbClr val="F4B54A"/>
                </a:solidFill>
                <a:latin typeface="Century Gothic"/>
                <a:cs typeface="Century Gothic"/>
              </a:rPr>
              <a:t>р</a:t>
            </a:r>
            <a:r>
              <a:rPr sz="1600" b="1" cap="small" spc="-15" dirty="0">
                <a:solidFill>
                  <a:srgbClr val="F4B54A"/>
                </a:solidFill>
                <a:latin typeface="Century Gothic"/>
                <a:cs typeface="Century Gothic"/>
              </a:rPr>
              <a:t>оков развит</a:t>
            </a:r>
            <a:r>
              <a:rPr sz="1600" b="1" cap="small" spc="-10" dirty="0">
                <a:solidFill>
                  <a:srgbClr val="F4B54A"/>
                </a:solidFill>
                <a:latin typeface="Century Gothic"/>
                <a:cs typeface="Century Gothic"/>
              </a:rPr>
              <a:t>ия</a:t>
            </a:r>
            <a:r>
              <a:rPr sz="1600" b="1" cap="small" spc="70" dirty="0">
                <a:solidFill>
                  <a:srgbClr val="F4B54A"/>
                </a:solidFill>
                <a:latin typeface="Century Gothic"/>
                <a:cs typeface="Century Gothic"/>
              </a:rPr>
              <a:t> 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желч</a:t>
            </a:r>
            <a:r>
              <a:rPr sz="1600" b="1" cap="small" spc="-15" dirty="0">
                <a:solidFill>
                  <a:srgbClr val="F4B54A"/>
                </a:solidFill>
                <a:latin typeface="Century Gothic"/>
                <a:cs typeface="Century Gothic"/>
              </a:rPr>
              <a:t>н</a:t>
            </a:r>
            <a:r>
              <a:rPr sz="1600" b="1" cap="small" spc="-30" dirty="0">
                <a:solidFill>
                  <a:srgbClr val="F4B54A"/>
                </a:solidFill>
                <a:latin typeface="Century Gothic"/>
                <a:cs typeface="Century Gothic"/>
              </a:rPr>
              <a:t>о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г</a:t>
            </a:r>
            <a:r>
              <a:rPr sz="1600" b="1" cap="small" spc="-15" dirty="0">
                <a:solidFill>
                  <a:srgbClr val="F4B54A"/>
                </a:solidFill>
                <a:latin typeface="Century Gothic"/>
                <a:cs typeface="Century Gothic"/>
              </a:rPr>
              <a:t>о</a:t>
            </a:r>
            <a:r>
              <a:rPr sz="1600" b="1" cap="small" spc="35" dirty="0">
                <a:solidFill>
                  <a:srgbClr val="F4B54A"/>
                </a:solidFill>
                <a:latin typeface="Century Gothic"/>
                <a:cs typeface="Century Gothic"/>
              </a:rPr>
              <a:t> 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п</a:t>
            </a:r>
            <a:r>
              <a:rPr sz="1600" b="1" cap="small" spc="-10" dirty="0">
                <a:solidFill>
                  <a:srgbClr val="F4B54A"/>
                </a:solidFill>
                <a:latin typeface="Century Gothic"/>
                <a:cs typeface="Century Gothic"/>
              </a:rPr>
              <a:t>у</a:t>
            </a:r>
            <a:r>
              <a:rPr sz="1600" b="1" cap="small" spc="-20" dirty="0">
                <a:solidFill>
                  <a:srgbClr val="F4B54A"/>
                </a:solidFill>
                <a:latin typeface="Century Gothic"/>
                <a:cs typeface="Century Gothic"/>
              </a:rPr>
              <a:t>зыр</a:t>
            </a:r>
            <a:r>
              <a:rPr sz="1600" b="1" cap="small" spc="-5" dirty="0">
                <a:solidFill>
                  <a:srgbClr val="F4B54A"/>
                </a:solidFill>
                <a:latin typeface="Century Gothic"/>
                <a:cs typeface="Century Gothic"/>
              </a:rPr>
              <a:t>я:</a:t>
            </a:r>
            <a:endParaRPr sz="1600">
              <a:latin typeface="Century Gothic"/>
              <a:cs typeface="Century Gothic"/>
            </a:endParaRPr>
          </a:p>
          <a:p>
            <a:pPr marL="178435" indent="-166370">
              <a:lnSpc>
                <a:spcPct val="100000"/>
              </a:lnSpc>
              <a:spcBef>
                <a:spcPts val="969"/>
              </a:spcBef>
              <a:buAutoNum type="arabicPlain"/>
              <a:tabLst>
                <a:tab pos="17907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ОТСУТСТВИЕ</a:t>
            </a:r>
            <a:r>
              <a:rPr sz="1250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ЖЕЛЧНОГО</a:t>
            </a:r>
            <a:r>
              <a:rPr sz="12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ПУЗЫРЯ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1600">
              <a:latin typeface="Century Gothic"/>
              <a:cs typeface="Century Gothic"/>
            </a:endParaRPr>
          </a:p>
          <a:p>
            <a:pPr marL="178435" indent="-166370">
              <a:lnSpc>
                <a:spcPct val="100000"/>
              </a:lnSpc>
              <a:spcBef>
                <a:spcPts val="990"/>
              </a:spcBef>
              <a:buAutoNum type="arabicPlain"/>
              <a:tabLst>
                <a:tab pos="17907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r>
              <a:rPr sz="1600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ШНУРОВИДНАЯ</a:t>
            </a:r>
            <a:r>
              <a:rPr sz="125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АТРЕЗИЯ</a:t>
            </a:r>
            <a:r>
              <a:rPr sz="1250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ЖЕЛЧНОГО</a:t>
            </a:r>
            <a:r>
              <a:rPr sz="125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ПУЗЫРЯ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269849" y="2612898"/>
            <a:ext cx="496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0670" algn="l"/>
              </a:tabLst>
            </a:pP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896213" y="2612898"/>
            <a:ext cx="4551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37970" algn="l"/>
                <a:tab pos="2380615" algn="l"/>
                <a:tab pos="3448050" algn="l"/>
                <a:tab pos="4234180" algn="l"/>
              </a:tabLst>
            </a:pP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МЕМБРАНОЗНАЯ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АТРЕЗИЯ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ЖЕЛЧНОГО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ПУЗЫРЯ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250" spc="-25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69849" y="2731399"/>
            <a:ext cx="4478020" cy="76327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РАЗРЕЗЕ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СТРЕЛКОЙ</a:t>
            </a:r>
            <a:r>
              <a:rPr sz="1250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УКАЗАНА</a:t>
            </a:r>
            <a:r>
              <a:rPr sz="12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ПЕРЕМЫЧКА</a:t>
            </a:r>
            <a:r>
              <a:rPr sz="1250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2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ПУЗЫРЕ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);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r>
              <a:rPr sz="16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ГИПОПЛАЗИЯ</a:t>
            </a:r>
            <a:r>
              <a:rPr sz="12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ЖЕЛЧНОГО</a:t>
            </a:r>
            <a:r>
              <a:rPr sz="12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ПУЗЫРЯ</a:t>
            </a:r>
            <a:r>
              <a:rPr sz="12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2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РАЗРЕЗЕ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);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69849" y="3594608"/>
            <a:ext cx="5182870" cy="2232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AutoNum type="arabicPlain" startAt="5"/>
              <a:tabLst>
                <a:tab pos="22479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r>
              <a:rPr sz="1600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УДВОЕНИЕ</a:t>
            </a:r>
            <a:r>
              <a:rPr sz="1250" spc="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ЖЕЛЧНОГО</a:t>
            </a:r>
            <a:r>
              <a:rPr sz="1250" spc="4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ПУЗЫРЯ</a:t>
            </a:r>
            <a:r>
              <a:rPr sz="1250" spc="4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250" spc="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ОБЩИМ</a:t>
            </a:r>
            <a:r>
              <a:rPr sz="1250" spc="4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ПУЗЫРНЫМ ПРОТОКОМ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1600">
              <a:latin typeface="Century Gothic"/>
              <a:cs typeface="Century Gothic"/>
            </a:endParaRPr>
          </a:p>
          <a:p>
            <a:pPr marL="198120" indent="-186055">
              <a:lnSpc>
                <a:spcPct val="100000"/>
              </a:lnSpc>
              <a:spcBef>
                <a:spcPts val="985"/>
              </a:spcBef>
              <a:buAutoNum type="arabicPlain" startAt="5"/>
              <a:tabLst>
                <a:tab pos="198755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r>
              <a:rPr sz="1600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УДВОЕНИЕ</a:t>
            </a:r>
            <a:r>
              <a:rPr sz="1250" spc="2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ЖЕЛЧНОГО</a:t>
            </a:r>
            <a:r>
              <a:rPr sz="1250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ПУЗЫРЯ</a:t>
            </a:r>
            <a:r>
              <a:rPr sz="1250" spc="2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250" spc="2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САМОСТОЯТЕЛЬНЫМИ</a:t>
            </a:r>
            <a:endParaRPr sz="1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ПУЗЫРНЫМИ</a:t>
            </a:r>
            <a:r>
              <a:rPr sz="1250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ПРОТОКАМИ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1600">
              <a:latin typeface="Century Gothic"/>
              <a:cs typeface="Century Gothic"/>
            </a:endParaRPr>
          </a:p>
          <a:p>
            <a:pPr marL="178435" indent="-166370">
              <a:lnSpc>
                <a:spcPct val="100000"/>
              </a:lnSpc>
              <a:spcBef>
                <a:spcPts val="985"/>
              </a:spcBef>
              <a:buAutoNum type="arabicPlain" startAt="7"/>
              <a:tabLst>
                <a:tab pos="17907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НЕПОЛНОЕ</a:t>
            </a:r>
            <a:r>
              <a:rPr sz="1250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УДВОЕНИЕ</a:t>
            </a:r>
            <a:r>
              <a:rPr sz="125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ЖЕЛЧНОГО</a:t>
            </a:r>
            <a:r>
              <a:rPr sz="12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ПУЗЫРЯ</a:t>
            </a:r>
            <a:r>
              <a:rPr sz="125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250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РАЗРЕЗЕ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);</a:t>
            </a:r>
            <a:endParaRPr sz="1600">
              <a:latin typeface="Century Gothic"/>
              <a:cs typeface="Century Gothic"/>
            </a:endParaRPr>
          </a:p>
          <a:p>
            <a:pPr marL="178435" indent="-166370">
              <a:lnSpc>
                <a:spcPct val="100000"/>
              </a:lnSpc>
              <a:spcBef>
                <a:spcPts val="985"/>
              </a:spcBef>
              <a:buAutoNum type="arabicPlain" startAt="7"/>
              <a:tabLst>
                <a:tab pos="17907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ЖЕЛЧНЫЙ</a:t>
            </a:r>
            <a:r>
              <a:rPr sz="1250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ПУЗЫРЬ</a:t>
            </a:r>
            <a:r>
              <a:rPr sz="12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25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ДИВЕРТИКУЛОМ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sz="1600">
              <a:latin typeface="Century Gothic"/>
              <a:cs typeface="Century Gothic"/>
            </a:endParaRPr>
          </a:p>
          <a:p>
            <a:pPr marL="178435" indent="-166370">
              <a:lnSpc>
                <a:spcPct val="100000"/>
              </a:lnSpc>
              <a:spcBef>
                <a:spcPts val="985"/>
              </a:spcBef>
              <a:buAutoNum type="arabicPlain" startAt="7"/>
              <a:tabLst>
                <a:tab pos="17907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—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ДИСТОНИЯ</a:t>
            </a:r>
            <a:r>
              <a:rPr sz="1250" spc="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dirty="0">
                <a:solidFill>
                  <a:srgbClr val="FFFFFF"/>
                </a:solidFill>
                <a:latin typeface="Century Gothic"/>
                <a:cs typeface="Century Gothic"/>
              </a:rPr>
              <a:t>ЖЕЛЧНОГО</a:t>
            </a:r>
            <a:r>
              <a:rPr sz="1250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Century Gothic"/>
                <a:cs typeface="Century Gothic"/>
              </a:rPr>
              <a:t>ПУЗЫРЯ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194" name="object 194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5650229" y="2"/>
            <a:ext cx="6541769" cy="68262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9739" y="286511"/>
            <a:ext cx="8787765" cy="768350"/>
            <a:chOff x="1729739" y="286511"/>
            <a:chExt cx="8787765" cy="768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739" y="286511"/>
              <a:ext cx="1842515" cy="4632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5647" y="316991"/>
              <a:ext cx="1812036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59" y="286511"/>
              <a:ext cx="470915" cy="4632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067" y="316991"/>
              <a:ext cx="440435" cy="4328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8979" y="286511"/>
              <a:ext cx="7248144" cy="4632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4887" y="316991"/>
              <a:ext cx="7217663" cy="432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1175" y="591311"/>
              <a:ext cx="7063740" cy="4632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7083" y="621791"/>
              <a:ext cx="7033259" cy="4328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22145" y="389382"/>
            <a:ext cx="83451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3755" marR="5080" indent="-8216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АНАТОМО-</a:t>
            </a:r>
            <a:r>
              <a:rPr dirty="0"/>
              <a:t>ФИЗИОЛОГИЧЕСКИЕ</a:t>
            </a:r>
            <a:r>
              <a:rPr spc="-60" dirty="0"/>
              <a:t> </a:t>
            </a:r>
            <a:r>
              <a:rPr dirty="0"/>
              <a:t>ОСОБЕННОСТИ</a:t>
            </a:r>
            <a:r>
              <a:rPr spc="-60" dirty="0"/>
              <a:t> </a:t>
            </a:r>
            <a:r>
              <a:rPr spc="-10" dirty="0"/>
              <a:t>ОРГАНОВ </a:t>
            </a:r>
            <a:r>
              <a:rPr dirty="0"/>
              <a:t>ПИЩЕВАРЕНИЯ</a:t>
            </a:r>
            <a:r>
              <a:rPr spc="-65" dirty="0"/>
              <a:t> </a:t>
            </a:r>
            <a:r>
              <a:rPr dirty="0"/>
              <a:t>У</a:t>
            </a:r>
            <a:r>
              <a:rPr spc="-5" dirty="0"/>
              <a:t> </a:t>
            </a:r>
            <a:r>
              <a:rPr dirty="0"/>
              <a:t>ДЕТЕЙ</a:t>
            </a:r>
            <a:r>
              <a:rPr spc="-30" dirty="0"/>
              <a:t> </a:t>
            </a:r>
            <a:r>
              <a:rPr dirty="0"/>
              <a:t>РАННЕГО</a:t>
            </a:r>
            <a:r>
              <a:rPr spc="-40" dirty="0"/>
              <a:t> </a:t>
            </a:r>
            <a:r>
              <a:rPr spc="-10" dirty="0"/>
              <a:t>ВОЗРАСТА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20216" y="1527174"/>
            <a:ext cx="9751695" cy="41059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9085" marR="5715" indent="-287020" algn="just">
              <a:lnSpc>
                <a:spcPct val="90000"/>
              </a:lnSpc>
              <a:spcBef>
                <a:spcPts val="32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Поджелудочная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железа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1900" cap="small" spc="4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раннего</a:t>
            </a:r>
            <a:r>
              <a:rPr sz="1900" cap="small" spc="4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возраста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имеет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маленькие</a:t>
            </a:r>
            <a:r>
              <a:rPr sz="1900" cap="small" spc="4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размеры.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У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новорожденного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это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5-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6</a:t>
            </a:r>
            <a:r>
              <a:rPr sz="19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сантиметров.</a:t>
            </a:r>
            <a:r>
              <a:rPr sz="19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Уже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sz="19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она</a:t>
            </a:r>
            <a:r>
              <a:rPr sz="1900" cap="small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вырастет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втрое.</a:t>
            </a:r>
            <a:r>
              <a:rPr sz="19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Этот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орган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отлично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снабжен</a:t>
            </a:r>
            <a:r>
              <a:rPr sz="19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кровеносными</a:t>
            </a:r>
            <a:r>
              <a:rPr sz="19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сосудами.</a:t>
            </a:r>
            <a:r>
              <a:rPr sz="1900" cap="small" spc="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Поджелудочная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железа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вырабатывает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поджелудочный</a:t>
            </a:r>
            <a:r>
              <a:rPr sz="1900" cap="small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сок.</a:t>
            </a:r>
            <a:endParaRPr sz="1900">
              <a:latin typeface="Century Gothic"/>
              <a:cs typeface="Century Gothic"/>
            </a:endParaRPr>
          </a:p>
          <a:p>
            <a:pPr marL="299085" marR="6350" indent="-287020" algn="just">
              <a:lnSpc>
                <a:spcPct val="90000"/>
              </a:lnSpc>
              <a:spcBef>
                <a:spcPts val="106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Самым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большим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органом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пищеварительной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системы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раннего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возраста,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занимающим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треть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брюшной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полости,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является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печень.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11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месяцев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ее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масса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удваивается,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2-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утраивается.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Возможности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печени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таком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возрасте</a:t>
            </a:r>
            <a:r>
              <a:rPr sz="19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низкие.</a:t>
            </a:r>
            <a:endParaRPr sz="19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90000"/>
              </a:lnSpc>
              <a:spcBef>
                <a:spcPts val="105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Желчный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пузырь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раннем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возрасте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достигает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размера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1900" cap="small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сантиметра.</a:t>
            </a:r>
            <a:r>
              <a:rPr sz="19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Грушевидную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форму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обретает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900" cap="small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месяцам.</a:t>
            </a:r>
            <a:r>
              <a:rPr sz="1900" cap="small" spc="2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Уже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900" cap="small" spc="2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желчный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пузырь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достигает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края</a:t>
            </a:r>
            <a:r>
              <a:rPr sz="19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печени.</a:t>
            </a:r>
            <a:endParaRPr sz="1900">
              <a:latin typeface="Century Gothic"/>
              <a:cs typeface="Century Gothic"/>
            </a:endParaRPr>
          </a:p>
          <a:p>
            <a:pPr marL="299085" marR="7620" indent="-287020" algn="just">
              <a:lnSpc>
                <a:spcPts val="2050"/>
              </a:lnSpc>
              <a:spcBef>
                <a:spcPts val="108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Для</a:t>
            </a:r>
            <a:r>
              <a:rPr sz="19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деток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большое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значение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имеют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вещества,</a:t>
            </a:r>
            <a:r>
              <a:rPr sz="1900" cap="small" spc="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поступающие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молоком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матери.</a:t>
            </a:r>
            <a:r>
              <a:rPr sz="1900" cap="small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введением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прикорма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ребенку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активизируются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механизмы</a:t>
            </a:r>
            <a:r>
              <a:rPr sz="1900" cap="small" spc="22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систем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ферментов</a:t>
            </a:r>
            <a:r>
              <a:rPr sz="19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ребенка.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1803019"/>
            <a:ext cx="9749790" cy="3348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дошкольном</a:t>
            </a:r>
            <a:r>
              <a:rPr sz="2000" cap="small" spc="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возрасте</a:t>
            </a:r>
            <a:r>
              <a:rPr sz="2000" cap="small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деток</a:t>
            </a:r>
            <a:r>
              <a:rPr sz="2000" cap="small" spc="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продолжается</a:t>
            </a:r>
            <a:r>
              <a:rPr sz="2000" cap="small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рост</a:t>
            </a:r>
            <a:r>
              <a:rPr sz="2000" cap="small" spc="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4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развитие</a:t>
            </a:r>
            <a:r>
              <a:rPr sz="2000" cap="small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органов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пищеварения.</a:t>
            </a:r>
            <a:r>
              <a:rPr sz="20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Однако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причине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разных</a:t>
            </a:r>
            <a:r>
              <a:rPr sz="20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темпов</a:t>
            </a:r>
            <a:r>
              <a:rPr sz="20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общего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роста</a:t>
            </a:r>
            <a:r>
              <a:rPr sz="20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20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3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край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печени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выходит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зоны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правого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подреберья,</a:t>
            </a:r>
            <a:r>
              <a:rPr sz="2000" cap="small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без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труда</a:t>
            </a:r>
            <a:r>
              <a:rPr sz="20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пальпируется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на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1-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000" cap="small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см</a:t>
            </a:r>
            <a:r>
              <a:rPr sz="20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ниже</a:t>
            </a:r>
            <a:r>
              <a:rPr sz="20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дуги</a:t>
            </a:r>
            <a:r>
              <a:rPr sz="20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ребер.</a:t>
            </a:r>
            <a:endParaRPr sz="20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Поджелудочная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железа</a:t>
            </a:r>
            <a:r>
              <a:rPr sz="20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малыша</a:t>
            </a:r>
            <a:r>
              <a:rPr sz="20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очень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активно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развивается</a:t>
            </a:r>
            <a:r>
              <a:rPr sz="20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20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года,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затем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скачок</a:t>
            </a:r>
            <a:r>
              <a:rPr sz="20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ее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развитии</a:t>
            </a:r>
            <a:r>
              <a:rPr sz="20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происходит</a:t>
            </a:r>
            <a:r>
              <a:rPr sz="2000" cap="small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5-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20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лет.</a:t>
            </a:r>
            <a:r>
              <a:rPr sz="2000" cap="small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своим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параметрам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этот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орган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достигает</a:t>
            </a:r>
            <a:r>
              <a:rPr sz="2000" cap="small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уровня</a:t>
            </a:r>
            <a:r>
              <a:rPr sz="2000" cap="small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взрослого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лишь</a:t>
            </a:r>
            <a:r>
              <a:rPr sz="2000" cap="small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16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годам.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Такие</a:t>
            </a:r>
            <a:r>
              <a:rPr sz="2000" cap="small" spc="19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темпы</a:t>
            </a:r>
            <a:r>
              <a:rPr sz="2000" cap="small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развития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характерны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печени</a:t>
            </a:r>
            <a:r>
              <a:rPr sz="20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всем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отделам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кишечника.</a:t>
            </a:r>
            <a:endParaRPr sz="2000">
              <a:latin typeface="Century Gothic"/>
              <a:cs typeface="Century Gothic"/>
            </a:endParaRPr>
          </a:p>
          <a:p>
            <a:pPr marL="299085" marR="8255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орг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пищ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рен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нич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ния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пи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29739" y="332231"/>
            <a:ext cx="8787765" cy="768350"/>
            <a:chOff x="1729739" y="332231"/>
            <a:chExt cx="8787765" cy="768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739" y="332231"/>
              <a:ext cx="1842515" cy="4632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5647" y="361187"/>
              <a:ext cx="1812036" cy="4328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59" y="332231"/>
              <a:ext cx="470915" cy="4632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067" y="361187"/>
              <a:ext cx="440435" cy="4328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8979" y="332231"/>
              <a:ext cx="7248144" cy="463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94887" y="361187"/>
              <a:ext cx="7217663" cy="4328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0259" y="637031"/>
              <a:ext cx="4064508" cy="4632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6167" y="665988"/>
              <a:ext cx="4034028" cy="4328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57672" y="637031"/>
              <a:ext cx="4326635" cy="4632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83580" y="665988"/>
              <a:ext cx="4296156" cy="43281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2585" marR="5080" indent="-35052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АНАТОМО-</a:t>
            </a:r>
            <a:r>
              <a:rPr dirty="0"/>
              <a:t>ФИЗИОЛОГИЧЕСКИЕ</a:t>
            </a:r>
            <a:r>
              <a:rPr spc="-60" dirty="0"/>
              <a:t> </a:t>
            </a:r>
            <a:r>
              <a:rPr dirty="0"/>
              <a:t>ОСОБЕННОСТИ</a:t>
            </a:r>
            <a:r>
              <a:rPr spc="-60" dirty="0"/>
              <a:t> </a:t>
            </a:r>
            <a:r>
              <a:rPr spc="-10" dirty="0"/>
              <a:t>ОРГАНОВ </a:t>
            </a:r>
            <a:r>
              <a:rPr dirty="0"/>
              <a:t>ПИЩЕВАРЕНИЯ</a:t>
            </a:r>
            <a:r>
              <a:rPr spc="-80" dirty="0"/>
              <a:t> </a:t>
            </a:r>
            <a:r>
              <a:rPr dirty="0"/>
              <a:t>У</a:t>
            </a:r>
            <a:r>
              <a:rPr spc="-5" dirty="0"/>
              <a:t> </a:t>
            </a:r>
            <a:r>
              <a:rPr dirty="0"/>
              <a:t>ДЕТЕЙ</a:t>
            </a:r>
            <a:r>
              <a:rPr spc="-15" dirty="0"/>
              <a:t> </a:t>
            </a:r>
            <a:r>
              <a:rPr dirty="0"/>
              <a:t>ДОШКОЛЬНОГО</a:t>
            </a:r>
            <a:r>
              <a:rPr spc="-40" dirty="0"/>
              <a:t> </a:t>
            </a:r>
            <a:r>
              <a:rPr spc="-10" dirty="0"/>
              <a:t>ВОЗРАСТА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5292" y="539495"/>
            <a:ext cx="8254365" cy="463550"/>
            <a:chOff x="1955292" y="539495"/>
            <a:chExt cx="8254365" cy="463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5292" y="539495"/>
              <a:ext cx="6022848" cy="4632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568451"/>
              <a:ext cx="5992367" cy="4328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1044" y="539495"/>
              <a:ext cx="2618231" cy="4632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6951" y="568451"/>
              <a:ext cx="2587752" cy="43281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20216" y="641731"/>
            <a:ext cx="9751695" cy="4968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398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4B54A"/>
                </a:solidFill>
                <a:latin typeface="Arial Black"/>
                <a:cs typeface="Arial Black"/>
              </a:rPr>
              <a:t>ПИЩЕВАРЕНИЕ</a:t>
            </a:r>
            <a:r>
              <a:rPr sz="2000" spc="-70" dirty="0">
                <a:solidFill>
                  <a:srgbClr val="F4B54A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4B54A"/>
                </a:solidFill>
                <a:latin typeface="Arial Black"/>
                <a:cs typeface="Arial Black"/>
              </a:rPr>
              <a:t>У</a:t>
            </a:r>
            <a:r>
              <a:rPr sz="2000" spc="-15" dirty="0">
                <a:solidFill>
                  <a:srgbClr val="F4B54A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4B54A"/>
                </a:solidFill>
                <a:latin typeface="Arial Black"/>
                <a:cs typeface="Arial Black"/>
              </a:rPr>
              <a:t>ПОДРОСТКОВ</a:t>
            </a:r>
            <a:r>
              <a:rPr sz="2000" spc="-55" dirty="0">
                <a:solidFill>
                  <a:srgbClr val="F4B54A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4B54A"/>
                </a:solidFill>
                <a:latin typeface="Arial Black"/>
                <a:cs typeface="Arial Black"/>
              </a:rPr>
              <a:t>И</a:t>
            </a:r>
            <a:r>
              <a:rPr sz="2000" spc="-15" dirty="0">
                <a:solidFill>
                  <a:srgbClr val="F4B54A"/>
                </a:solidFill>
                <a:latin typeface="Arial Black"/>
                <a:cs typeface="Arial Black"/>
              </a:rPr>
              <a:t> </a:t>
            </a:r>
            <a:r>
              <a:rPr sz="2000" dirty="0">
                <a:solidFill>
                  <a:srgbClr val="F4B54A"/>
                </a:solidFill>
                <a:latin typeface="Arial Black"/>
                <a:cs typeface="Arial Black"/>
              </a:rPr>
              <a:t>ЕГО </a:t>
            </a:r>
            <a:r>
              <a:rPr sz="2000" spc="-10" dirty="0">
                <a:solidFill>
                  <a:srgbClr val="F4B54A"/>
                </a:solidFill>
                <a:latin typeface="Arial Black"/>
                <a:cs typeface="Arial Black"/>
              </a:rPr>
              <a:t>ОСОБЕННОСТИ</a:t>
            </a:r>
            <a:endParaRPr sz="2000">
              <a:latin typeface="Arial Black"/>
              <a:cs typeface="Arial Black"/>
            </a:endParaRPr>
          </a:p>
          <a:p>
            <a:pPr marL="299085" indent="-287020" algn="just">
              <a:lnSpc>
                <a:spcPct val="100000"/>
              </a:lnSpc>
              <a:spcBef>
                <a:spcPts val="206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подростковом</a:t>
            </a:r>
            <a:r>
              <a:rPr sz="2000" cap="small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возрасте</a:t>
            </a:r>
            <a:r>
              <a:rPr sz="2000" cap="small" spc="3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органы</a:t>
            </a:r>
            <a:r>
              <a:rPr sz="2000" cap="small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пищеварения</a:t>
            </a:r>
            <a:r>
              <a:rPr sz="2000" cap="small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уже</a:t>
            </a:r>
            <a:r>
              <a:rPr sz="2000" cap="small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развиты</a:t>
            </a:r>
            <a:r>
              <a:rPr sz="2000" cap="small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хорошо.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Они</a:t>
            </a:r>
            <a:endParaRPr sz="2000">
              <a:latin typeface="Century Gothic"/>
              <a:cs typeface="Century Gothic"/>
            </a:endParaRPr>
          </a:p>
          <a:p>
            <a:pPr marL="299085" marR="5080" algn="just">
              <a:lnSpc>
                <a:spcPct val="100000"/>
              </a:lnSpc>
            </a:pP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ктивно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фу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ц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ю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роц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ще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рен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ли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от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осл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х.  </a:t>
            </a:r>
            <a:r>
              <a:rPr sz="2000" cap="small" spc="22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0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жн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0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ки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ш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еч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0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20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воз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 сос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2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99085" marR="8890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12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гладкой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ранее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поверхности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поджелудочной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железы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появляется бугристость.</a:t>
            </a:r>
            <a:r>
              <a:rPr sz="20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Эти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бугорочки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обусловлены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выделением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долек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поджелудочной железы.</a:t>
            </a:r>
            <a:endParaRPr sz="2000">
              <a:latin typeface="Century Gothic"/>
              <a:cs typeface="Century Gothic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1085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Печень</a:t>
            </a:r>
            <a:r>
              <a:rPr sz="2000" cap="small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20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тоже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активно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увеличивается.</a:t>
            </a:r>
            <a:r>
              <a:rPr sz="20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Так,</a:t>
            </a:r>
            <a:r>
              <a:rPr sz="20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r>
              <a:rPr sz="2000" cap="small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она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вырастает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раз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20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сравнению</a:t>
            </a:r>
            <a:r>
              <a:rPr sz="20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размером</a:t>
            </a:r>
            <a:r>
              <a:rPr sz="20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при</a:t>
            </a:r>
            <a:r>
              <a:rPr sz="20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рождении,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16-17</a:t>
            </a:r>
            <a:r>
              <a:rPr sz="20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ее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масса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возрастает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раз.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Следует</a:t>
            </a:r>
            <a:r>
              <a:rPr sz="20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отметить,</a:t>
            </a:r>
            <a:r>
              <a:rPr sz="20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что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уже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20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лет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нижний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край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этого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органа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ребенка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пальпируется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4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положении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лежа.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2000" cap="small" spc="4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гистологическое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строение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печени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20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такое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же,</a:t>
            </a:r>
            <a:r>
              <a:rPr sz="20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как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взрослых.</a:t>
            </a:r>
            <a:endParaRPr sz="2000">
              <a:latin typeface="Century Gothic"/>
              <a:cs typeface="Century Gothic"/>
            </a:endParaRPr>
          </a:p>
          <a:p>
            <a:pPr marL="299085" indent="-287020" algn="just">
              <a:lnSpc>
                <a:spcPct val="100000"/>
              </a:lnSpc>
              <a:spcBef>
                <a:spcPts val="1080"/>
              </a:spcBef>
              <a:buClr>
                <a:srgbClr val="F4B54A"/>
              </a:buClr>
              <a:buFont typeface="Arial"/>
              <a:buChar char="•"/>
              <a:tabLst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Жёлчный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пузырь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10-12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годам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возрастает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размерах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почти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раза.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518" y="5310377"/>
            <a:ext cx="59797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5055" algn="l"/>
                <a:tab pos="1837055" algn="l"/>
                <a:tab pos="2109470" algn="l"/>
                <a:tab pos="3929379" algn="l"/>
                <a:tab pos="4686935" algn="l"/>
                <a:tab pos="5391150" algn="l"/>
              </a:tabLst>
            </a:pP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ише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spc="-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пло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-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новорожденног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600" cap="small" spc="-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пе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ые</a:t>
            </a:r>
            <a:r>
              <a:rPr sz="1600" cap="small" spc="-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20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ов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23050" y="5310377"/>
            <a:ext cx="52533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485" algn="l"/>
                <a:tab pos="1450975" algn="l"/>
                <a:tab pos="2465070" algn="l"/>
                <a:tab pos="4076065" algn="l"/>
              </a:tabLst>
            </a:pP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вободе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600" cap="small" spc="-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от</a:t>
            </a:r>
            <a:r>
              <a:rPr sz="1600" cap="small" spc="-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6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ри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й.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Ф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орм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ров</a:t>
            </a:r>
            <a:r>
              <a:rPr sz="16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600" cap="small" spc="-35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кроб</a:t>
            </a:r>
            <a:r>
              <a:rPr sz="16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ог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518" y="5554167"/>
            <a:ext cx="113639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6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оценоз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а </a:t>
            </a:r>
            <a:r>
              <a:rPr sz="16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ш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а </a:t>
            </a:r>
            <a:r>
              <a:rPr sz="16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чи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ся </a:t>
            </a:r>
            <a:r>
              <a:rPr sz="1600" cap="small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 </a:t>
            </a:r>
            <a:r>
              <a:rPr sz="1600" cap="small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пе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ых </a:t>
            </a:r>
            <a:r>
              <a:rPr sz="1600" cap="small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су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то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6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sz="16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9</a:t>
            </a:r>
            <a:r>
              <a:rPr sz="16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м </a:t>
            </a:r>
            <a:r>
              <a:rPr sz="1600" cap="small" spc="-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су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м </a:t>
            </a:r>
            <a:r>
              <a:rPr sz="1600" cap="small" spc="-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у </a:t>
            </a:r>
            <a:r>
              <a:rPr sz="1600" cap="small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здоров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ых </a:t>
            </a:r>
            <a:r>
              <a:rPr sz="1600" cap="small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дон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ше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ны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х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де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й,</a:t>
            </a:r>
            <a:r>
              <a:rPr sz="16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полу</a:t>
            </a:r>
            <a:r>
              <a:rPr sz="16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ющ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х 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грудное  </a:t>
            </a:r>
            <a:r>
              <a:rPr sz="1600" cap="small" spc="-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рмлив</a:t>
            </a:r>
            <a:r>
              <a:rPr sz="16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ние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6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ся  </a:t>
            </a:r>
            <a:r>
              <a:rPr sz="1600" cap="small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6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ль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ны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й  </a:t>
            </a:r>
            <a:r>
              <a:rPr sz="1600" cap="small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ров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ен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cap="small" spc="-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шеч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й  </a:t>
            </a:r>
            <a:r>
              <a:rPr sz="1600" cap="small" spc="-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икр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флор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ы  </a:t>
            </a:r>
            <a:r>
              <a:rPr sz="1600" cap="small" spc="-1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  </a:t>
            </a:r>
            <a:r>
              <a:rPr sz="1600" cap="small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преоб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6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ние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м  </a:t>
            </a:r>
            <a:r>
              <a:rPr sz="1600" cap="small" spc="-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6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dus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пр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 искусс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венно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6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ск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лив</a:t>
            </a:r>
            <a:r>
              <a:rPr sz="16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ни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ol</a:t>
            </a:r>
            <a:r>
              <a:rPr sz="16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6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16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op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16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600" cap="small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6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16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f</a:t>
            </a:r>
            <a:r>
              <a:rPr sz="16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d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16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16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эн</a:t>
            </a:r>
            <a:r>
              <a:rPr sz="16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ерокок</a:t>
            </a:r>
            <a:r>
              <a:rPr sz="16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ко</a:t>
            </a:r>
            <a:r>
              <a:rPr sz="16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4419" y="695959"/>
            <a:ext cx="4588637" cy="30605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1574" y="215646"/>
            <a:ext cx="7146925" cy="4171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985" indent="-28702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720" algn="l"/>
              </a:tabLst>
            </a:pP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Моторика</a:t>
            </a:r>
            <a:r>
              <a:rPr sz="1600" i="1" spc="1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i="1" spc="1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i="1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600" i="1" spc="1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раннего</a:t>
            </a:r>
            <a:r>
              <a:rPr sz="1600" spc="1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возраста</a:t>
            </a:r>
            <a:r>
              <a:rPr sz="1600" spc="14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весьма</a:t>
            </a:r>
            <a:r>
              <a:rPr sz="1600" spc="1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энергична,</a:t>
            </a:r>
            <a:r>
              <a:rPr sz="1600" spc="1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что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вызывает</a:t>
            </a:r>
            <a:r>
              <a:rPr sz="1600" spc="16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частое</a:t>
            </a:r>
            <a:r>
              <a:rPr sz="1600" spc="16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опорожнение</a:t>
            </a:r>
            <a:r>
              <a:rPr sz="1600" spc="16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кишечника.</a:t>
            </a:r>
            <a:r>
              <a:rPr sz="1600" spc="15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16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600" spc="15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грудного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возраста</a:t>
            </a:r>
            <a:r>
              <a:rPr sz="1600" spc="1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дефекация</a:t>
            </a:r>
            <a:r>
              <a:rPr sz="1600" spc="1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происходит</a:t>
            </a:r>
            <a:r>
              <a:rPr sz="1600" spc="20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рефлекторно;</a:t>
            </a:r>
            <a:r>
              <a:rPr sz="1600" spc="1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19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первые</a:t>
            </a:r>
            <a:r>
              <a:rPr sz="1600" spc="19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2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недели</a:t>
            </a:r>
            <a:r>
              <a:rPr sz="1600" spc="2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600" spc="2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1600" spc="2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3–6</a:t>
            </a:r>
            <a:r>
              <a:rPr sz="1600" spc="2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раз</a:t>
            </a:r>
            <a:r>
              <a:rPr sz="1600" spc="2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2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сутки,</a:t>
            </a:r>
            <a:r>
              <a:rPr sz="1600" spc="2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затем</a:t>
            </a:r>
            <a:r>
              <a:rPr sz="1600" spc="2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реже;</a:t>
            </a:r>
            <a:r>
              <a:rPr sz="1600" spc="2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600" spc="2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концу</a:t>
            </a:r>
            <a:r>
              <a:rPr sz="1600" spc="2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первого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года</a:t>
            </a:r>
            <a:r>
              <a:rPr sz="16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она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становится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произвольным</a:t>
            </a:r>
            <a:r>
              <a:rPr sz="16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актом.</a:t>
            </a:r>
            <a:endParaRPr sz="1600">
              <a:latin typeface="Century Gothic"/>
              <a:cs typeface="Century Gothic"/>
            </a:endParaRPr>
          </a:p>
          <a:p>
            <a:pPr marL="299085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4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первые</a:t>
            </a:r>
            <a:r>
              <a:rPr sz="1600" spc="4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2–3</a:t>
            </a:r>
            <a:r>
              <a:rPr sz="1600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дня</a:t>
            </a:r>
            <a:r>
              <a:rPr sz="1600" spc="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после</a:t>
            </a:r>
            <a:r>
              <a:rPr sz="1600" spc="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рождения</a:t>
            </a:r>
            <a:r>
              <a:rPr sz="1600" spc="4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ребенок</a:t>
            </a:r>
            <a:r>
              <a:rPr sz="1600" spc="4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выделяет</a:t>
            </a:r>
            <a:r>
              <a:rPr sz="1600" spc="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меконий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(первородный</a:t>
            </a:r>
            <a:r>
              <a:rPr sz="1600" spc="15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кал)</a:t>
            </a:r>
            <a:r>
              <a:rPr sz="1600" spc="135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зеленовато-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черного</a:t>
            </a:r>
            <a:r>
              <a:rPr sz="1600" spc="15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цвета.</a:t>
            </a:r>
            <a:r>
              <a:rPr sz="1600" spc="14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1600" spc="15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состоит</a:t>
            </a:r>
            <a:r>
              <a:rPr sz="1600" spc="140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600" spc="-35" dirty="0">
                <a:solidFill>
                  <a:srgbClr val="FFFFFF"/>
                </a:solidFill>
                <a:latin typeface="Century Gothic"/>
                <a:cs typeface="Century Gothic"/>
              </a:rPr>
              <a:t>из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желчи,</a:t>
            </a:r>
            <a:r>
              <a:rPr sz="16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эпителиальных</a:t>
            </a:r>
            <a:r>
              <a:rPr sz="1600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клеток,</a:t>
            </a:r>
            <a:r>
              <a:rPr sz="16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слизи,</a:t>
            </a:r>
            <a:r>
              <a:rPr sz="16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ферментов,</a:t>
            </a:r>
            <a:r>
              <a:rPr sz="16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проглоченных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околоплодных</a:t>
            </a:r>
            <a:r>
              <a:rPr sz="1600" spc="3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вод.</a:t>
            </a:r>
            <a:r>
              <a:rPr sz="1600" spc="3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sz="1600" spc="3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4–5</a:t>
            </a:r>
            <a:r>
              <a:rPr sz="1600" spc="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день</a:t>
            </a:r>
            <a:r>
              <a:rPr sz="1600" spc="3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кал</a:t>
            </a:r>
            <a:r>
              <a:rPr sz="1600" spc="3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приобретает</a:t>
            </a:r>
            <a:r>
              <a:rPr sz="1600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обычный</a:t>
            </a:r>
            <a:r>
              <a:rPr sz="1600" spc="3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вид.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Испражнения</a:t>
            </a:r>
            <a:r>
              <a:rPr sz="1600" spc="28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здоровых</a:t>
            </a:r>
            <a:r>
              <a:rPr sz="1600" spc="27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новорожденных,</a:t>
            </a:r>
            <a:r>
              <a:rPr sz="1600" spc="28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находящихся</a:t>
            </a:r>
            <a:r>
              <a:rPr sz="1600" spc="27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на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естественном</a:t>
            </a:r>
            <a:r>
              <a:rPr sz="1600" spc="52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вскармливании,</a:t>
            </a:r>
            <a:r>
              <a:rPr sz="1600" spc="520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имеют</a:t>
            </a:r>
            <a:r>
              <a:rPr sz="1600" spc="525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кашицеобразную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консистенцию,</a:t>
            </a:r>
            <a:r>
              <a:rPr sz="16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золотисто-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желтого</a:t>
            </a:r>
            <a:r>
              <a:rPr sz="16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или</a:t>
            </a:r>
            <a:r>
              <a:rPr sz="1600" spc="1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желто-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зеленоватого</a:t>
            </a:r>
            <a:r>
              <a:rPr sz="1600" spc="1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цвета,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кисловатого</a:t>
            </a:r>
            <a:r>
              <a:rPr sz="16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запаха.</a:t>
            </a:r>
            <a:endParaRPr sz="1600">
              <a:latin typeface="Century Gothic"/>
              <a:cs typeface="Century Gothic"/>
            </a:endParaRPr>
          </a:p>
          <a:p>
            <a:pPr marL="299085" marR="571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Золотисто-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желтая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окраска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кала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первые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месяцы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ребенка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объясняется</a:t>
            </a:r>
            <a:r>
              <a:rPr sz="1600" spc="459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присутствием</a:t>
            </a:r>
            <a:r>
              <a:rPr sz="1600" spc="459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билирубина,</a:t>
            </a:r>
            <a:r>
              <a:rPr sz="1600" spc="459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зеленоватый</a:t>
            </a:r>
            <a:r>
              <a:rPr sz="1600" spc="459" dirty="0">
                <a:solidFill>
                  <a:srgbClr val="FFFFFF"/>
                </a:solidFill>
                <a:latin typeface="Century Gothic"/>
                <a:cs typeface="Century Gothic"/>
              </a:rPr>
              <a:t>  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–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биливердина.</a:t>
            </a:r>
            <a:r>
              <a:rPr sz="1600" spc="3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600" spc="3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более</a:t>
            </a:r>
            <a:r>
              <a:rPr sz="1600" spc="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старших</a:t>
            </a:r>
            <a:r>
              <a:rPr sz="1600" spc="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600" spc="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стул</a:t>
            </a:r>
            <a:r>
              <a:rPr sz="1600" spc="3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оформленный,</a:t>
            </a:r>
            <a:r>
              <a:rPr sz="1600" spc="3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1–2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раза</a:t>
            </a:r>
            <a:r>
              <a:rPr sz="16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сутки.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8003" y="845032"/>
            <a:ext cx="8569325" cy="58178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07010" indent="-194945" algn="just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0764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ПИЩЕВАРИТЕЛЬНАЯ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СИСТЕМА:</a:t>
            </a:r>
            <a:endParaRPr sz="1400">
              <a:latin typeface="Arial"/>
              <a:cs typeface="Arial"/>
            </a:endParaRPr>
          </a:p>
          <a:p>
            <a:pPr marL="12700" marR="5549265" algn="just">
              <a:lnSpc>
                <a:spcPts val="2280"/>
              </a:lnSpc>
              <a:spcBef>
                <a:spcPts val="175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утк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звития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утк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звития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а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утк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звития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425"/>
              </a:spcBef>
            </a:pPr>
            <a:r>
              <a:rPr sz="1400" cap="small" spc="-1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утк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звития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ды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20764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ЗАКЛАДКА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ВСЕХ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ОРГАНОВ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ПИЩЕВАРЕНИЯ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ЗАВЕРШАЕТСЯ: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 1,5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МЕСЯЦАМ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БЕРЕМЕННОСТИ</a:t>
            </a:r>
            <a:endParaRPr sz="1100">
              <a:latin typeface="Arial"/>
              <a:cs typeface="Arial"/>
            </a:endParaRPr>
          </a:p>
          <a:p>
            <a:pPr marL="12700" marR="5904230">
              <a:lnSpc>
                <a:spcPct val="1357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 2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МЕСЯЦАМ</a:t>
            </a:r>
            <a:r>
              <a:rPr sz="11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БЕРЕМЕННОСТИ</a:t>
            </a:r>
            <a:r>
              <a:rPr sz="11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 2,5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МЕСЯЦАМ</a:t>
            </a:r>
            <a:r>
              <a:rPr sz="11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БЕРЕМЕННОСТИ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Г.К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МЕСЯЦАМ</a:t>
            </a:r>
            <a:r>
              <a:rPr sz="11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БЕРЕМЕННОСТИ</a:t>
            </a:r>
            <a:endParaRPr sz="1100">
              <a:latin typeface="Arial"/>
              <a:cs typeface="Arial"/>
            </a:endParaRPr>
          </a:p>
          <a:p>
            <a:pPr marL="161925" indent="-149860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16256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КИШЕЧНАЯ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ТРУБКА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СОСТОИТ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ИЗ: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трех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дел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ед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),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едн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щн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шок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дело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передней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средн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вищн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 marR="2240915">
              <a:lnSpc>
                <a:spcPct val="135700"/>
              </a:lnSpc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дело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передней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онечно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дне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шок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cap="small" spc="-1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дело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средн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вищн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cap="small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онеч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дне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шок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207645" algn="l"/>
              </a:tabLst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РОТОВАЯ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ПОЛОСТЬ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СО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ВСЕМИ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ЕЕ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ПРОИЗВОДНЫМИ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ОБРАЗУЕТСЯ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ИЗ:</a:t>
            </a:r>
            <a:endParaRPr sz="1400">
              <a:latin typeface="Arial"/>
              <a:cs typeface="Arial"/>
            </a:endParaRPr>
          </a:p>
          <a:p>
            <a:pPr marL="12700" marR="6239510">
              <a:lnSpc>
                <a:spcPct val="1357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ПЕРЕДНЕЙ</a:t>
            </a:r>
            <a:r>
              <a:rPr sz="11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КИШКИ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СРЕДНЕЙ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КИШКИ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11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ЗАДНЕЙ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ТУЛОВИЩНОЙ</a:t>
            </a:r>
            <a:r>
              <a:rPr sz="11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0216" y="328676"/>
            <a:ext cx="9460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Тесто</a:t>
            </a:r>
            <a:r>
              <a:rPr b="1" cap="small" spc="-10" dirty="0">
                <a:solidFill>
                  <a:srgbClr val="FF0000"/>
                </a:solidFill>
                <a:latin typeface="Century Gothic"/>
                <a:cs typeface="Century Gothic"/>
              </a:rPr>
              <a:t>вы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е</a:t>
            </a:r>
            <a:r>
              <a:rPr b="1" cap="small" spc="1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cap="small" spc="-10" dirty="0">
                <a:solidFill>
                  <a:srgbClr val="FF0000"/>
                </a:solidFill>
                <a:latin typeface="Century Gothic"/>
                <a:cs typeface="Century Gothic"/>
              </a:rPr>
              <a:t>з</a:t>
            </a:r>
            <a:r>
              <a:rPr b="1" cap="small" spc="-15" dirty="0">
                <a:solidFill>
                  <a:srgbClr val="FF0000"/>
                </a:solidFill>
                <a:latin typeface="Century Gothic"/>
                <a:cs typeface="Century Gothic"/>
              </a:rPr>
              <a:t>а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д</a:t>
            </a:r>
            <a:r>
              <a:rPr b="1" cap="small" spc="-10" dirty="0">
                <a:solidFill>
                  <a:srgbClr val="FF0000"/>
                </a:solidFill>
                <a:latin typeface="Century Gothic"/>
                <a:cs typeface="Century Gothic"/>
              </a:rPr>
              <a:t>а</a:t>
            </a:r>
            <a:r>
              <a:rPr b="1" cap="small" spc="-15" dirty="0">
                <a:solidFill>
                  <a:srgbClr val="FF0000"/>
                </a:solidFill>
                <a:latin typeface="Century Gothic"/>
                <a:cs typeface="Century Gothic"/>
              </a:rPr>
              <a:t>н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ия</a:t>
            </a:r>
            <a:r>
              <a:rPr b="1" cap="small" spc="1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cap="small" spc="-15" dirty="0">
                <a:solidFill>
                  <a:srgbClr val="FF0000"/>
                </a:solidFill>
                <a:latin typeface="Century Gothic"/>
                <a:cs typeface="Century Gothic"/>
              </a:rPr>
              <a:t>п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о</a:t>
            </a:r>
            <a:r>
              <a:rPr b="1" cap="small" spc="1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теме</a:t>
            </a:r>
            <a:r>
              <a:rPr b="1" cap="small" spc="1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cap="small" dirty="0">
                <a:solidFill>
                  <a:srgbClr val="FF0000"/>
                </a:solidFill>
                <a:latin typeface="Century Gothic"/>
                <a:cs typeface="Century Gothic"/>
              </a:rPr>
              <a:t>«В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озр</a:t>
            </a:r>
            <a:r>
              <a:rPr b="1" cap="small" spc="-15" dirty="0">
                <a:solidFill>
                  <a:srgbClr val="FF0000"/>
                </a:solidFill>
                <a:latin typeface="Century Gothic"/>
                <a:cs typeface="Century Gothic"/>
              </a:rPr>
              <a:t>а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ст</a:t>
            </a:r>
            <a:r>
              <a:rPr b="1" cap="small" spc="-15" dirty="0">
                <a:solidFill>
                  <a:srgbClr val="FF0000"/>
                </a:solidFill>
                <a:latin typeface="Century Gothic"/>
                <a:cs typeface="Century Gothic"/>
              </a:rPr>
              <a:t>н</a:t>
            </a:r>
            <a:r>
              <a:rPr b="1" cap="small" spc="-10" dirty="0">
                <a:solidFill>
                  <a:srgbClr val="FF0000"/>
                </a:solidFill>
                <a:latin typeface="Century Gothic"/>
                <a:cs typeface="Century Gothic"/>
              </a:rPr>
              <a:t>ы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е</a:t>
            </a:r>
            <a:r>
              <a:rPr b="1" cap="small" spc="1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о</a:t>
            </a:r>
            <a:r>
              <a:rPr b="1" cap="small" dirty="0">
                <a:solidFill>
                  <a:srgbClr val="FF0000"/>
                </a:solidFill>
                <a:latin typeface="Century Gothic"/>
                <a:cs typeface="Century Gothic"/>
              </a:rPr>
              <a:t>с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о</a:t>
            </a:r>
            <a:r>
              <a:rPr b="1" cap="small" dirty="0">
                <a:solidFill>
                  <a:srgbClr val="FF0000"/>
                </a:solidFill>
                <a:latin typeface="Century Gothic"/>
                <a:cs typeface="Century Gothic"/>
              </a:rPr>
              <a:t>б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е</a:t>
            </a:r>
            <a:r>
              <a:rPr b="1" cap="small" spc="-15" dirty="0">
                <a:solidFill>
                  <a:srgbClr val="FF0000"/>
                </a:solidFill>
                <a:latin typeface="Century Gothic"/>
                <a:cs typeface="Century Gothic"/>
              </a:rPr>
              <a:t>нн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о</a:t>
            </a:r>
            <a:r>
              <a:rPr b="1" cap="small" dirty="0">
                <a:solidFill>
                  <a:srgbClr val="FF0000"/>
                </a:solidFill>
                <a:latin typeface="Century Gothic"/>
                <a:cs typeface="Century Gothic"/>
              </a:rPr>
              <a:t>с</a:t>
            </a:r>
            <a:r>
              <a:rPr b="1" cap="small" spc="5" dirty="0">
                <a:solidFill>
                  <a:srgbClr val="FF0000"/>
                </a:solidFill>
                <a:latin typeface="Century Gothic"/>
                <a:cs typeface="Century Gothic"/>
              </a:rPr>
              <a:t>т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и</a:t>
            </a:r>
            <a:r>
              <a:rPr b="1" cap="small" spc="1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cap="small" spc="-15" dirty="0">
                <a:solidFill>
                  <a:srgbClr val="FF0000"/>
                </a:solidFill>
                <a:latin typeface="Century Gothic"/>
                <a:cs typeface="Century Gothic"/>
              </a:rPr>
              <a:t>п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и</a:t>
            </a:r>
            <a:r>
              <a:rPr b="1" cap="small" spc="-15" dirty="0">
                <a:solidFill>
                  <a:srgbClr val="FF0000"/>
                </a:solidFill>
                <a:latin typeface="Century Gothic"/>
                <a:cs typeface="Century Gothic"/>
              </a:rPr>
              <a:t>щ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ев</a:t>
            </a:r>
            <a:r>
              <a:rPr b="1" cap="small" spc="-15" dirty="0">
                <a:solidFill>
                  <a:srgbClr val="FF0000"/>
                </a:solidFill>
                <a:latin typeface="Century Gothic"/>
                <a:cs typeface="Century Gothic"/>
              </a:rPr>
              <a:t>а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ри</a:t>
            </a:r>
            <a:r>
              <a:rPr b="1" cap="small" dirty="0">
                <a:solidFill>
                  <a:srgbClr val="FF0000"/>
                </a:solidFill>
                <a:latin typeface="Century Gothic"/>
                <a:cs typeface="Century Gothic"/>
              </a:rPr>
              <a:t>те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ль</a:t>
            </a:r>
            <a:r>
              <a:rPr b="1" cap="small" dirty="0">
                <a:solidFill>
                  <a:srgbClr val="FF0000"/>
                </a:solidFill>
                <a:latin typeface="Century Gothic"/>
                <a:cs typeface="Century Gothic"/>
              </a:rPr>
              <a:t>н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ой</a:t>
            </a:r>
            <a:r>
              <a:rPr b="1" cap="small" spc="17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cap="small" spc="-5" dirty="0">
                <a:solidFill>
                  <a:srgbClr val="FF0000"/>
                </a:solidFill>
                <a:latin typeface="Century Gothic"/>
                <a:cs typeface="Century Gothic"/>
              </a:rPr>
              <a:t>системы</a:t>
            </a:r>
            <a:r>
              <a:rPr b="1" cap="small" dirty="0">
                <a:solidFill>
                  <a:srgbClr val="FF0000"/>
                </a:solidFill>
                <a:latin typeface="Century Gothic"/>
                <a:cs typeface="Century Gothic"/>
              </a:rPr>
              <a:t>»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1738" y="56489"/>
            <a:ext cx="3498215" cy="6671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5700"/>
              </a:lnSpc>
              <a:spcBef>
                <a:spcPts val="100"/>
              </a:spcBef>
              <a:buAutoNum type="arabicPeriod" startAt="5"/>
              <a:tabLst>
                <a:tab pos="20764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ПЕРЕДНЕЙ КИШКИ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ОБРАЗУЮТСЯ: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ТОНКАЯ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1100">
              <a:latin typeface="Arial"/>
              <a:cs typeface="Arial"/>
            </a:endParaRPr>
          </a:p>
          <a:p>
            <a:pPr marL="12700" marR="2108200" algn="just">
              <a:lnSpc>
                <a:spcPts val="2620"/>
              </a:lnSpc>
              <a:spcBef>
                <a:spcPts val="2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ПРЯМАЯ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СЛЕПАЯ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 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ЖЕЛУДОК</a:t>
            </a:r>
            <a:endParaRPr sz="1100">
              <a:latin typeface="Arial"/>
              <a:cs typeface="Arial"/>
            </a:endParaRPr>
          </a:p>
          <a:p>
            <a:pPr marL="207010" indent="-194945" algn="just">
              <a:lnSpc>
                <a:spcPct val="100000"/>
              </a:lnSpc>
              <a:spcBef>
                <a:spcPts val="685"/>
              </a:spcBef>
              <a:buAutoNum type="arabicPeriod" startAt="6"/>
              <a:tabLst>
                <a:tab pos="20764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ПЕРЕДНЕЙ КИШКИ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ОБРАЗУЮТСЯ: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ТОНКАЯ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ПРЯМАЯ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1100">
              <a:latin typeface="Arial"/>
              <a:cs typeface="Arial"/>
            </a:endParaRPr>
          </a:p>
          <a:p>
            <a:pPr marL="12700" marR="1258570">
              <a:lnSpc>
                <a:spcPct val="155700"/>
              </a:lnSpc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джел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жел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cap="small" spc="-1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лепа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endParaRPr sz="1400">
              <a:latin typeface="Arial"/>
              <a:cs typeface="Arial"/>
            </a:endParaRPr>
          </a:p>
          <a:p>
            <a:pPr marL="207010" indent="-194945">
              <a:lnSpc>
                <a:spcPct val="100000"/>
              </a:lnSpc>
              <a:spcBef>
                <a:spcPts val="935"/>
              </a:spcBef>
              <a:buAutoNum type="arabicPeriod" startAt="7"/>
              <a:tabLst>
                <a:tab pos="20764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ПЕРЕДНЕЙ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ОБРАЗУЮТСЯ:</a:t>
            </a:r>
            <a:endParaRPr sz="1400">
              <a:latin typeface="Arial"/>
              <a:cs typeface="Arial"/>
            </a:endParaRPr>
          </a:p>
          <a:p>
            <a:pPr marL="12700" marR="2108200" algn="just">
              <a:lnSpc>
                <a:spcPct val="1557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ТОНКАЯ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ПРЯМАЯ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СЛЕПАЯ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ПЕЧЕНЬ</a:t>
            </a:r>
            <a:endParaRPr sz="1100">
              <a:latin typeface="Arial"/>
              <a:cs typeface="Arial"/>
            </a:endParaRPr>
          </a:p>
          <a:p>
            <a:pPr marL="12700" marR="125095" algn="just">
              <a:lnSpc>
                <a:spcPct val="155700"/>
              </a:lnSpc>
              <a:buAutoNum type="arabicPeriod" startAt="8"/>
              <a:tabLst>
                <a:tab pos="20764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СРЕДНЕЙ КИШКИ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ОБРАЗУЮТСЯ: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РОТОВАЯ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ПОЛОСТЬ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ПРЯМАЯ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СЛЕПАЯ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35"/>
              </a:spcBef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ПЕЧЕНЬ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4131" y="880872"/>
            <a:ext cx="5782310" cy="4878705"/>
            <a:chOff x="294131" y="880872"/>
            <a:chExt cx="5782310" cy="4878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31" y="880872"/>
              <a:ext cx="417576" cy="348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991" y="903732"/>
              <a:ext cx="381000" cy="3124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87" y="925068"/>
              <a:ext cx="862584" cy="30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247" y="947928"/>
              <a:ext cx="826007" cy="2682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8615" y="925068"/>
              <a:ext cx="502920" cy="304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1476" y="947928"/>
              <a:ext cx="466344" cy="2682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0179" y="925068"/>
              <a:ext cx="934212" cy="304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3040" y="947928"/>
              <a:ext cx="897635" cy="2682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3036" y="925068"/>
              <a:ext cx="990600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15896" y="947928"/>
              <a:ext cx="954024" cy="2682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02280" y="925068"/>
              <a:ext cx="1705356" cy="30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25139" y="947928"/>
              <a:ext cx="1668780" cy="2682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26279" y="925068"/>
              <a:ext cx="970788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49140" y="947928"/>
              <a:ext cx="934212" cy="2682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22747" y="880872"/>
              <a:ext cx="344424" cy="3489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45608" y="903732"/>
              <a:ext cx="307848" cy="3124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64479" y="925068"/>
              <a:ext cx="501396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87340" y="947928"/>
              <a:ext cx="464820" cy="2682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84520" y="925068"/>
              <a:ext cx="370332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07379" y="947928"/>
              <a:ext cx="333755" cy="2682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5467" y="1138428"/>
              <a:ext cx="1120140" cy="304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8327" y="1161288"/>
              <a:ext cx="1083564" cy="2682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57884" y="1138428"/>
              <a:ext cx="714755" cy="3048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80743" y="1161288"/>
              <a:ext cx="678180" cy="2682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94915" y="1138428"/>
              <a:ext cx="711707" cy="304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7776" y="1161288"/>
              <a:ext cx="675132" cy="2682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28899" y="1138428"/>
              <a:ext cx="1350264" cy="304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51759" y="1161288"/>
              <a:ext cx="1313688" cy="2682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04843" y="1094231"/>
              <a:ext cx="342900" cy="34899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27703" y="1117092"/>
              <a:ext cx="306324" cy="3124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48684" y="1138428"/>
              <a:ext cx="368808" cy="3048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71543" y="1161288"/>
              <a:ext cx="332232" cy="26822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39767" y="1138428"/>
              <a:ext cx="1123188" cy="3048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62628" y="1161288"/>
              <a:ext cx="1086612" cy="2682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285231" y="1138428"/>
              <a:ext cx="720851" cy="3048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08091" y="1161288"/>
              <a:ext cx="684276" cy="2682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31764" y="1094231"/>
              <a:ext cx="344424" cy="34899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54623" y="1117092"/>
              <a:ext cx="307848" cy="3124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5467" y="1351788"/>
              <a:ext cx="1292352" cy="3048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8327" y="1374648"/>
              <a:ext cx="1255776" cy="26822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05712" y="1351788"/>
              <a:ext cx="493775" cy="3048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28571" y="1374648"/>
              <a:ext cx="457200" cy="26822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97379" y="1351788"/>
              <a:ext cx="950976" cy="3048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20239" y="1374648"/>
              <a:ext cx="914400" cy="2682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74036" y="1307591"/>
              <a:ext cx="342900" cy="34899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96896" y="1330452"/>
              <a:ext cx="306324" cy="31242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93492" y="1351788"/>
              <a:ext cx="1432559" cy="3048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816352" y="1374648"/>
              <a:ext cx="1395984" cy="26822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123943" y="1351788"/>
              <a:ext cx="333755" cy="3048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146803" y="1374648"/>
              <a:ext cx="297179" cy="2682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55591" y="1351788"/>
              <a:ext cx="960119" cy="3048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78452" y="1374648"/>
              <a:ext cx="923544" cy="2682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213603" y="1351788"/>
              <a:ext cx="502920" cy="3048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36464" y="1374648"/>
              <a:ext cx="466343" cy="26822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614416" y="1351788"/>
              <a:ext cx="440436" cy="3048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37276" y="1374648"/>
              <a:ext cx="403860" cy="268224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15467" y="1565148"/>
              <a:ext cx="1018032" cy="30480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8327" y="1588008"/>
              <a:ext cx="981456" cy="26822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22831" y="1565148"/>
              <a:ext cx="722376" cy="3048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345692" y="1588008"/>
              <a:ext cx="685799" cy="26822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0887" y="1520952"/>
              <a:ext cx="344424" cy="34899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93748" y="1543812"/>
              <a:ext cx="307848" cy="3124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083308" y="1565148"/>
              <a:ext cx="1562099" cy="30480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106167" y="1588008"/>
              <a:ext cx="1525524" cy="26822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71087" y="1520952"/>
              <a:ext cx="344424" cy="34899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93948" y="1543812"/>
              <a:ext cx="307848" cy="31242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683508" y="1565148"/>
              <a:ext cx="1120139" cy="30480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06367" y="1588008"/>
              <a:ext cx="1083564" cy="26822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792979" y="1565148"/>
              <a:ext cx="1261872" cy="3048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815840" y="1588008"/>
              <a:ext cx="1225296" cy="26822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15467" y="1778508"/>
              <a:ext cx="1321308" cy="38100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38327" y="1801368"/>
              <a:ext cx="1284732" cy="34442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432559" y="1778508"/>
              <a:ext cx="947928" cy="3810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55420" y="1801368"/>
              <a:ext cx="911352" cy="34442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106167" y="1734311"/>
              <a:ext cx="342900" cy="42519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129027" y="1757172"/>
              <a:ext cx="306324" cy="38862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94131" y="2066544"/>
              <a:ext cx="428244" cy="34899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16991" y="2089404"/>
              <a:ext cx="391667" cy="31242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48055" y="2110739"/>
              <a:ext cx="335280" cy="3048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70915" y="2133600"/>
              <a:ext cx="298703" cy="26822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69036" y="2110739"/>
              <a:ext cx="954024" cy="30480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91895" y="2133600"/>
              <a:ext cx="917448" cy="2682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508759" y="2110739"/>
              <a:ext cx="979931" cy="3048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531620" y="2133600"/>
              <a:ext cx="943356" cy="26822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374392" y="2110739"/>
              <a:ext cx="713232" cy="3048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397252" y="2133600"/>
              <a:ext cx="676656" cy="26822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973324" y="2110739"/>
              <a:ext cx="1080515" cy="30480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996183" y="2133600"/>
              <a:ext cx="1043940" cy="26822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939540" y="2110739"/>
              <a:ext cx="335279" cy="30480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962399" y="2133600"/>
              <a:ext cx="298703" cy="26822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160520" y="2110739"/>
              <a:ext cx="780288" cy="30480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183379" y="2133600"/>
              <a:ext cx="743712" cy="26822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66487" y="2066544"/>
              <a:ext cx="342900" cy="34899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89347" y="2089404"/>
              <a:ext cx="306324" cy="31242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75276" y="2110739"/>
              <a:ext cx="333755" cy="3048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898135" y="2133600"/>
              <a:ext cx="297179" cy="26822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5094731" y="2110739"/>
              <a:ext cx="960119" cy="30480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5117591" y="2133600"/>
              <a:ext cx="923543" cy="26822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15467" y="2324100"/>
              <a:ext cx="1260348" cy="30480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38327" y="2346960"/>
              <a:ext cx="1223772" cy="26822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459992" y="2324100"/>
              <a:ext cx="1005840" cy="30480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482851" y="2346960"/>
              <a:ext cx="969263" cy="26822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350008" y="2324100"/>
              <a:ext cx="1677923" cy="30480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372867" y="2346960"/>
              <a:ext cx="1641348" cy="268224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912108" y="2324100"/>
              <a:ext cx="358139" cy="30480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934967" y="2346960"/>
              <a:ext cx="321563" cy="26822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4154423" y="2324100"/>
              <a:ext cx="1283208" cy="304800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177284" y="2346960"/>
              <a:ext cx="1246632" cy="26822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321808" y="2324100"/>
              <a:ext cx="684276" cy="30480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344667" y="2346960"/>
              <a:ext cx="647700" cy="26822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731764" y="2279904"/>
              <a:ext cx="344424" cy="34899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754623" y="2302763"/>
              <a:ext cx="307848" cy="31242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94131" y="2493263"/>
              <a:ext cx="417576" cy="425196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16991" y="2516123"/>
              <a:ext cx="381000" cy="38862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437387" y="2537460"/>
              <a:ext cx="896112" cy="381000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460247" y="2560320"/>
              <a:ext cx="859536" cy="34442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129284" y="2537460"/>
              <a:ext cx="1033272" cy="38100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152143" y="2560320"/>
              <a:ext cx="996695" cy="34442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959864" y="2537460"/>
              <a:ext cx="697992" cy="38100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982724" y="2560320"/>
              <a:ext cx="661415" cy="344424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2455164" y="2537460"/>
              <a:ext cx="440436" cy="38100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478024" y="2560320"/>
              <a:ext cx="403860" cy="34442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691383" y="2537460"/>
              <a:ext cx="789432" cy="38100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714243" y="2560320"/>
              <a:ext cx="752856" cy="344424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279648" y="2537460"/>
              <a:ext cx="333755" cy="38100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302508" y="2560320"/>
              <a:ext cx="297179" cy="34442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409187" y="2537460"/>
              <a:ext cx="966215" cy="38100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432048" y="2560320"/>
              <a:ext cx="929639" cy="344424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01084" y="2493263"/>
              <a:ext cx="342900" cy="425196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123943" y="2516123"/>
              <a:ext cx="306324" cy="38862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94131" y="2825495"/>
              <a:ext cx="397764" cy="34899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16991" y="2848355"/>
              <a:ext cx="361188" cy="312420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01395" y="2869692"/>
              <a:ext cx="920496" cy="30480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24256" y="2892551"/>
              <a:ext cx="883919" cy="268224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252728" y="2869692"/>
              <a:ext cx="952499" cy="30480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275587" y="2892551"/>
              <a:ext cx="915924" cy="268224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036064" y="2869692"/>
              <a:ext cx="824484" cy="304800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058924" y="2892551"/>
              <a:ext cx="787907" cy="268224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691383" y="2869692"/>
              <a:ext cx="1466088" cy="304800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714243" y="2892551"/>
              <a:ext cx="1429511" cy="26822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3988308" y="2869692"/>
              <a:ext cx="455675" cy="304800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011167" y="2892551"/>
              <a:ext cx="419100" cy="26822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274820" y="2869692"/>
              <a:ext cx="1143000" cy="304800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297679" y="2892551"/>
              <a:ext cx="1106424" cy="26822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5248655" y="2869692"/>
              <a:ext cx="755903" cy="304800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271516" y="2892551"/>
              <a:ext cx="719327" cy="268224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5730240" y="2825495"/>
              <a:ext cx="345948" cy="348996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5753099" y="2848355"/>
              <a:ext cx="309372" cy="31242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315467" y="3083051"/>
              <a:ext cx="556260" cy="30480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338327" y="3105911"/>
              <a:ext cx="519684" cy="26822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94943" y="3083051"/>
              <a:ext cx="710184" cy="304800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17804" y="3105911"/>
              <a:ext cx="673608" cy="268224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26820" y="3083051"/>
              <a:ext cx="1336547" cy="30480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249679" y="3105911"/>
              <a:ext cx="1299971" cy="26822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2385059" y="3083051"/>
              <a:ext cx="359663" cy="304800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2407920" y="3105911"/>
              <a:ext cx="323088" cy="268224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70404" y="3038855"/>
              <a:ext cx="344424" cy="348996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3264" y="3061716"/>
              <a:ext cx="307848" cy="312420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2615183" y="3083051"/>
              <a:ext cx="908304" cy="30480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638043" y="3105911"/>
              <a:ext cx="871728" cy="26822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3346704" y="3083051"/>
              <a:ext cx="1510284" cy="304800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3369564" y="3105911"/>
              <a:ext cx="1473708" cy="26822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82667" y="3038855"/>
              <a:ext cx="344424" cy="348996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05528" y="3061716"/>
              <a:ext cx="307848" cy="312420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4727447" y="3083051"/>
              <a:ext cx="1327403" cy="30480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4750308" y="3105911"/>
              <a:ext cx="1290827" cy="268224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315467" y="3296411"/>
              <a:ext cx="1344168" cy="381000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338327" y="3319272"/>
              <a:ext cx="1307592" cy="344423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455420" y="3296411"/>
              <a:ext cx="1368552" cy="381000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478279" y="3319272"/>
              <a:ext cx="1331976" cy="344423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2622804" y="3296411"/>
              <a:ext cx="679704" cy="381000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2645664" y="3319272"/>
              <a:ext cx="643127" cy="344423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028187" y="3252216"/>
              <a:ext cx="342900" cy="425196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051048" y="3275076"/>
              <a:ext cx="306324" cy="38861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94131" y="3584448"/>
              <a:ext cx="397764" cy="348995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16991" y="3607307"/>
              <a:ext cx="361188" cy="312419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15111" y="3628644"/>
              <a:ext cx="847344" cy="304800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37972" y="3651504"/>
              <a:ext cx="810768" cy="268224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207007" y="3628644"/>
              <a:ext cx="746760" cy="30480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1229868" y="3651504"/>
              <a:ext cx="710183" cy="268224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9448" y="3584448"/>
              <a:ext cx="344424" cy="34899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2307" y="3607307"/>
              <a:ext cx="307848" cy="312419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848612" y="3628644"/>
              <a:ext cx="640080" cy="304800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1871471" y="3651504"/>
              <a:ext cx="603504" cy="268224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2333243" y="3628644"/>
              <a:ext cx="952500" cy="304800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2356104" y="3651504"/>
              <a:ext cx="915923" cy="268224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3130296" y="3628644"/>
              <a:ext cx="826007" cy="304800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3153155" y="3651504"/>
              <a:ext cx="789432" cy="268224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3779520" y="3584448"/>
              <a:ext cx="355091" cy="348995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3802379" y="3607307"/>
              <a:ext cx="318515" cy="312419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3957828" y="3628644"/>
              <a:ext cx="784860" cy="304800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3980687" y="3651504"/>
              <a:ext cx="748284" cy="268224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565903" y="3584448"/>
              <a:ext cx="355091" cy="348995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4588764" y="3607307"/>
              <a:ext cx="318515" cy="312419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744211" y="3628644"/>
              <a:ext cx="1024127" cy="304800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767072" y="3651504"/>
              <a:ext cx="987551" cy="268224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5612891" y="3628644"/>
              <a:ext cx="441960" cy="304800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5635752" y="3651504"/>
              <a:ext cx="405384" cy="268224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315467" y="3842004"/>
              <a:ext cx="949452" cy="304800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338327" y="3864864"/>
              <a:ext cx="912876" cy="268224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0600" y="3797807"/>
              <a:ext cx="344424" cy="348995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3459" y="3820667"/>
              <a:ext cx="307847" cy="312419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1171956" y="3842004"/>
              <a:ext cx="1463040" cy="304800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1194815" y="3864864"/>
              <a:ext cx="1426463" cy="26822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2493264" y="3842004"/>
              <a:ext cx="1257300" cy="304800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2516124" y="3864864"/>
              <a:ext cx="1220724" cy="268224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3610355" y="3842004"/>
              <a:ext cx="1219200" cy="304800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3633216" y="3864864"/>
              <a:ext cx="1182624" cy="268224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4689347" y="3842004"/>
              <a:ext cx="1101852" cy="304800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4712208" y="3864864"/>
              <a:ext cx="1065276" cy="268224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5649467" y="3842004"/>
              <a:ext cx="405384" cy="304800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5672328" y="3864864"/>
              <a:ext cx="368808" cy="268224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315467" y="4055364"/>
              <a:ext cx="877824" cy="381000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338327" y="4078223"/>
              <a:ext cx="841247" cy="344424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918972" y="4011167"/>
              <a:ext cx="342900" cy="42519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941831" y="4034027"/>
              <a:ext cx="306324" cy="388619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1039368" y="4055364"/>
              <a:ext cx="1088136" cy="381000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1062227" y="4078223"/>
              <a:ext cx="1051560" cy="344424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1924811" y="4055364"/>
              <a:ext cx="1612391" cy="381000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1947671" y="4078223"/>
              <a:ext cx="1575815" cy="344424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3334511" y="4055364"/>
              <a:ext cx="358139" cy="381000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3357371" y="4078223"/>
              <a:ext cx="321563" cy="344424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3488436" y="4055364"/>
              <a:ext cx="1034796" cy="381000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3511296" y="4078223"/>
              <a:ext cx="998220" cy="344424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4319016" y="4055364"/>
              <a:ext cx="719327" cy="381000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4341876" y="4078223"/>
              <a:ext cx="682751" cy="344424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764023" y="4011167"/>
              <a:ext cx="342900" cy="425195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786884" y="4034027"/>
              <a:ext cx="306324" cy="388619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94131" y="4343400"/>
              <a:ext cx="397764" cy="348995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16991" y="4366260"/>
              <a:ext cx="361188" cy="312419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640079" y="4387595"/>
              <a:ext cx="771144" cy="304800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662940" y="4410456"/>
              <a:ext cx="734568" cy="268224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380743" y="4387595"/>
              <a:ext cx="358139" cy="304800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403604" y="4410456"/>
              <a:ext cx="321564" cy="268224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1708404" y="4387595"/>
              <a:ext cx="1444752" cy="304800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1731264" y="4410456"/>
              <a:ext cx="1408176" cy="268224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3122676" y="4387595"/>
              <a:ext cx="745236" cy="304800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3145536" y="4410456"/>
              <a:ext cx="708660" cy="268224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3837431" y="4387595"/>
              <a:ext cx="1261872" cy="304800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3860291" y="4410456"/>
              <a:ext cx="1225296" cy="268224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5068823" y="4387595"/>
              <a:ext cx="986027" cy="304800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5091684" y="4410456"/>
              <a:ext cx="949451" cy="268224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315467" y="4600956"/>
              <a:ext cx="1505712" cy="304800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338327" y="4623816"/>
              <a:ext cx="1469136" cy="268224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1824228" y="4600956"/>
              <a:ext cx="888491" cy="304800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1847087" y="4623816"/>
              <a:ext cx="851915" cy="268224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438399" y="4556760"/>
              <a:ext cx="342900" cy="348995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461259" y="4579619"/>
              <a:ext cx="306324" cy="312419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2764536" y="4600956"/>
              <a:ext cx="513588" cy="304800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2787396" y="4623816"/>
              <a:ext cx="477011" cy="268224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3284220" y="4600956"/>
              <a:ext cx="1324355" cy="304800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3307080" y="4623816"/>
              <a:ext cx="1287779" cy="268224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4613147" y="4600956"/>
              <a:ext cx="519684" cy="304800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4636008" y="4623816"/>
              <a:ext cx="483108" cy="268224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5137403" y="4600956"/>
              <a:ext cx="917448" cy="30480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5160264" y="4623816"/>
              <a:ext cx="880872" cy="268224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315467" y="4814316"/>
              <a:ext cx="1280160" cy="304800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338327" y="4837175"/>
              <a:ext cx="1243584" cy="268224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1552956" y="4814316"/>
              <a:ext cx="1088136" cy="304800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1575815" y="4837175"/>
              <a:ext cx="1051560" cy="268224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598420" y="4814316"/>
              <a:ext cx="358139" cy="304800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621280" y="4837175"/>
              <a:ext cx="321563" cy="268224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2915411" y="4814316"/>
              <a:ext cx="1246632" cy="304800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2938271" y="4837175"/>
              <a:ext cx="1210055" cy="268224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119372" y="4814316"/>
              <a:ext cx="335279" cy="304800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142231" y="4837175"/>
              <a:ext cx="298703" cy="268224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4411979" y="4814316"/>
              <a:ext cx="1325879" cy="304800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4434840" y="4837175"/>
              <a:ext cx="1289303" cy="268224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695187" y="4814316"/>
              <a:ext cx="359663" cy="304800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718047" y="4837175"/>
              <a:ext cx="323088" cy="268224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315467" y="5027675"/>
              <a:ext cx="1513332" cy="304800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338327" y="5050536"/>
              <a:ext cx="1476756" cy="268223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1638299" y="5027675"/>
              <a:ext cx="1124712" cy="304800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1661159" y="5050536"/>
              <a:ext cx="1088136" cy="268223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2488692" y="4983480"/>
              <a:ext cx="342900" cy="348995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511552" y="5006339"/>
              <a:ext cx="306324" cy="312420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2598420" y="4983480"/>
              <a:ext cx="429768" cy="348995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2621280" y="5006339"/>
              <a:ext cx="393192" cy="312420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2753867" y="5027675"/>
              <a:ext cx="609600" cy="30480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2776727" y="5050536"/>
              <a:ext cx="573024" cy="268223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3172967" y="5027675"/>
              <a:ext cx="1485900" cy="304800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3195827" y="5050536"/>
              <a:ext cx="1449324" cy="268223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4468367" y="5027675"/>
              <a:ext cx="950976" cy="304800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4491228" y="5050536"/>
              <a:ext cx="914400" cy="268223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5228843" y="5027675"/>
              <a:ext cx="826008" cy="304800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5251703" y="5050536"/>
              <a:ext cx="789431" cy="268223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315467" y="5241036"/>
              <a:ext cx="1078992" cy="304800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338327" y="5263895"/>
              <a:ext cx="1042416" cy="268224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197864" y="5241036"/>
              <a:ext cx="335280" cy="304800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220723" y="5263895"/>
              <a:ext cx="298703" cy="268224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1336548" y="5241036"/>
              <a:ext cx="961643" cy="304800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1359407" y="5263895"/>
              <a:ext cx="925067" cy="268224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2101596" y="5241036"/>
              <a:ext cx="762000" cy="304800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2124455" y="5263895"/>
              <a:ext cx="725424" cy="268224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589276" y="5196839"/>
              <a:ext cx="344424" cy="348995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612136" y="5219700"/>
              <a:ext cx="307848" cy="312419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2694431" y="5196839"/>
              <a:ext cx="399288" cy="348995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2717292" y="5219700"/>
              <a:ext cx="362712" cy="312419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2819399" y="5241036"/>
              <a:ext cx="637031" cy="304800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2842259" y="5263895"/>
              <a:ext cx="600456" cy="268224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261359" y="5241036"/>
              <a:ext cx="1260348" cy="30480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284220" y="5263895"/>
              <a:ext cx="1223772" cy="268224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4325111" y="5241036"/>
              <a:ext cx="1248156" cy="304800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4347972" y="5263895"/>
              <a:ext cx="1211579" cy="268224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5376672" y="5241036"/>
              <a:ext cx="678179" cy="304800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5399531" y="5263895"/>
              <a:ext cx="641603" cy="268224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15467" y="5454395"/>
              <a:ext cx="358140" cy="304800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38327" y="5477256"/>
              <a:ext cx="321564" cy="268224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467868" y="5454395"/>
              <a:ext cx="1490471" cy="304800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490727" y="5477256"/>
              <a:ext cx="1453896" cy="268224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1755648" y="5454395"/>
              <a:ext cx="943356" cy="304800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1778507" y="5477256"/>
              <a:ext cx="906780" cy="268224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263" cstate="print"/>
            <a:stretch>
              <a:fillRect/>
            </a:stretch>
          </p:blipFill>
          <p:spPr>
            <a:xfrm>
              <a:off x="2497836" y="5454395"/>
              <a:ext cx="719327" cy="304800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264" cstate="print"/>
            <a:stretch>
              <a:fillRect/>
            </a:stretch>
          </p:blipFill>
          <p:spPr>
            <a:xfrm>
              <a:off x="2520696" y="5477256"/>
              <a:ext cx="682751" cy="268224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2942843" y="5410200"/>
              <a:ext cx="342900" cy="348996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965704" y="5433060"/>
              <a:ext cx="306323" cy="312419"/>
            </a:xfrm>
            <a:prstGeom prst="rect">
              <a:avLst/>
            </a:prstGeom>
          </p:spPr>
        </p:pic>
      </p:grpSp>
      <p:sp>
        <p:nvSpPr>
          <p:cNvPr id="319" name="object 319"/>
          <p:cNvSpPr txBox="1"/>
          <p:nvPr/>
        </p:nvSpPr>
        <p:spPr>
          <a:xfrm>
            <a:off x="433527" y="963549"/>
            <a:ext cx="55111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оло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рта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ля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чало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пи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щ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ев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ри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ль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си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400" cap="small" spc="1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где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433527" y="1176985"/>
            <a:ext cx="37744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54735" algn="l"/>
                <a:tab pos="1692275" algn="l"/>
                <a:tab pos="2326005" algn="l"/>
                <a:tab pos="3646170" algn="l"/>
              </a:tabLst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ПОМОЩЬЮ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ЗУБОВ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ПИЩА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ИЗМЕЛЬЧАЕТСЯ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433527" y="1390650"/>
            <a:ext cx="36823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2690" algn="l"/>
                <a:tab pos="1594485" algn="l"/>
                <a:tab pos="2490470" algn="l"/>
              </a:tabLst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СМЕШИВАЯСЬ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СО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СЛЮНОЙ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ПОСТУПАЮЩЕЙ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4242561" y="1131736"/>
            <a:ext cx="1704975" cy="4914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115570">
              <a:lnSpc>
                <a:spcPct val="117900"/>
              </a:lnSpc>
              <a:spcBef>
                <a:spcPts val="160"/>
              </a:spcBef>
              <a:tabLst>
                <a:tab pos="243840" algn="l"/>
                <a:tab pos="1102360" algn="l"/>
                <a:tab pos="1174115" algn="l"/>
                <a:tab pos="1503045" algn="l"/>
              </a:tabLst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ПОМОЩЬЮ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ЯЗЫКА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ПОЛОСТЬ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РТА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433527" y="1604009"/>
            <a:ext cx="55130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019810" algn="l"/>
                <a:tab pos="1780539" algn="l"/>
                <a:tab pos="3380740" algn="l"/>
                <a:tab pos="4490085" algn="l"/>
              </a:tabLst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СЛЮННЫХ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ЖЕЛЕЗ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ПЕРЕМЕШИВАЕТСЯ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СТАНОВЯСЬ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ГОМОГЕННОЙ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ПОЛУЖИДКОЙ</a:t>
            </a:r>
            <a:r>
              <a:rPr sz="1100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МАССОЙ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433527" y="2104353"/>
            <a:ext cx="5509895" cy="4908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60"/>
              </a:spcBef>
              <a:tabLst>
                <a:tab pos="366395" algn="l"/>
                <a:tab pos="1156970" algn="l"/>
                <a:tab pos="1205865" algn="l"/>
                <a:tab pos="2047239" algn="l"/>
                <a:tab pos="2071370" algn="l"/>
                <a:tab pos="2670810" algn="l"/>
                <a:tab pos="3636645" algn="l"/>
                <a:tab pos="3857625" algn="l"/>
                <a:tab pos="4572635" algn="l"/>
                <a:tab pos="4792345" algn="l"/>
              </a:tabLst>
            </a:pP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400" cap="small" spc="-3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рот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ово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400" cap="small" spc="-300" dirty="0">
                <a:solidFill>
                  <a:srgbClr val="FFFFFF"/>
                </a:solidFill>
                <a:latin typeface="Century Gothic"/>
                <a:cs typeface="Century Gothic"/>
              </a:rPr>
              <a:t>		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cap="small" spc="-300" dirty="0">
                <a:solidFill>
                  <a:srgbClr val="FFFFFF"/>
                </a:solidFill>
                <a:latin typeface="Century Gothic"/>
                <a:cs typeface="Century Gothic"/>
              </a:rPr>
              <a:t>		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ща</a:t>
            </a:r>
            <a:r>
              <a:rPr sz="1400" cap="small" spc="-3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туп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ае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-3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spc="-3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гл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ку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,	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spc="-3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ой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происх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ит</a:t>
            </a:r>
            <a:r>
              <a:rPr sz="1400" cap="small" spc="-3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ере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крест</a:t>
            </a:r>
            <a:r>
              <a:rPr sz="1400" cap="small" spc="-3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пищев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ль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ных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030726" y="2362962"/>
            <a:ext cx="19164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635" algn="l"/>
                <a:tab pos="1422400" algn="l"/>
              </a:tabLst>
            </a:pP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ДЫХАТЕЛЬНЫХ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ПУТЕЙ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433527" y="2458314"/>
            <a:ext cx="5513070" cy="187578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35"/>
              </a:spcBef>
            </a:pP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ищевод</a:t>
            </a:r>
            <a:r>
              <a:rPr sz="14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проводит</a:t>
            </a:r>
            <a:r>
              <a:rPr sz="14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пищу</a:t>
            </a:r>
            <a:r>
              <a:rPr sz="14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4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гло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ки</a:t>
            </a:r>
            <a:r>
              <a:rPr sz="14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желуд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ок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12700" marR="5715" algn="just">
              <a:lnSpc>
                <a:spcPct val="100000"/>
              </a:lnSpc>
              <a:spcBef>
                <a:spcPts val="935"/>
              </a:spcBef>
            </a:pP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14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же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удке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пищевая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сса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ерж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вае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ко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ко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еще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более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жи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ае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400" cap="small" spc="-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ивно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ере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шив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сь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400" cap="small" spc="-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вергае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 воз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йс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ию</a:t>
            </a:r>
            <a:r>
              <a:rPr sz="14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желуд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ог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ока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  <a:spcBef>
                <a:spcPts val="935"/>
              </a:spcBef>
            </a:pP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14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кой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кишк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, 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куда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пищев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са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14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хи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ус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- </a:t>
            </a:r>
            <a:r>
              <a:rPr sz="14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из же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удк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4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про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дал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йш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хи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иче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б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аб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4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ее желч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ю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екр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та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желуд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4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киш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еч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ных</a:t>
            </a:r>
            <a:r>
              <a:rPr sz="14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желез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433527" y="4640326"/>
            <a:ext cx="4590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  <a:tab pos="2461895" algn="l"/>
                <a:tab pos="2981325" algn="l"/>
                <a:tab pos="4310380" algn="l"/>
              </a:tabLst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ПЕРЕМЕШИВАНИЕ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ХИМУСА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ЧТО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ОБЕСПЕЧИВАЕТ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ЕГО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433527" y="4381717"/>
            <a:ext cx="5512435" cy="4908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337185" algn="l"/>
                <a:tab pos="1077595" algn="l"/>
                <a:tab pos="1405255" algn="l"/>
                <a:tab pos="2820035" algn="l"/>
                <a:tab pos="3535045" algn="l"/>
                <a:tab pos="4766310" algn="l"/>
              </a:tabLst>
            </a:pP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ТОЩЕЙ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ПОДВЗДОШНОЙ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КИШКЕ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ПРОИСХОДИТ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АКТИВНОЕ</a:t>
            </a:r>
            <a:endParaRPr sz="1100">
              <a:latin typeface="Century Gothic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ПОЛНУЮ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433527" y="4890261"/>
            <a:ext cx="5512435" cy="843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95"/>
              </a:spcBef>
            </a:pP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хи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иче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кую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sz="14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об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аб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ку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sz="14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sz="14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ыв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ние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sz="14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sz="14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кров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ные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sz="14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 л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ф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ат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иче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кие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ил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ляр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4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алее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ерев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ре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пищ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ва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 по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уп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4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тол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тую</a:t>
            </a:r>
            <a:r>
              <a:rPr sz="14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кишк</a:t>
            </a:r>
            <a:r>
              <a:rPr sz="14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4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14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происх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ит</a:t>
            </a:r>
            <a:r>
              <a:rPr sz="14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ыв</a:t>
            </a:r>
            <a:r>
              <a:rPr sz="14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ние</a:t>
            </a:r>
            <a:r>
              <a:rPr sz="14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во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ы и</a:t>
            </a:r>
            <a:r>
              <a:rPr sz="14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фор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иро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ние</a:t>
            </a:r>
            <a:r>
              <a:rPr sz="14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ловых</a:t>
            </a:r>
            <a:r>
              <a:rPr sz="14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330" name="object 330"/>
          <p:cNvPicPr/>
          <p:nvPr/>
        </p:nvPicPr>
        <p:blipFill>
          <a:blip r:embed="rId265" cstate="print"/>
          <a:stretch>
            <a:fillRect/>
          </a:stretch>
        </p:blipFill>
        <p:spPr>
          <a:xfrm>
            <a:off x="6167501" y="500037"/>
            <a:ext cx="5569585" cy="610590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0729" y="29310"/>
            <a:ext cx="5365115" cy="6671309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207010" indent="-194945">
              <a:lnSpc>
                <a:spcPct val="100000"/>
              </a:lnSpc>
              <a:spcBef>
                <a:spcPts val="1030"/>
              </a:spcBef>
              <a:buAutoNum type="arabicPeriod" startAt="9"/>
              <a:tabLst>
                <a:tab pos="20764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СРЕДНЕЙ КИШКИ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ОБРАЗУЮТСЯ: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РОТОВАЯ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ПОЛОСТЬ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ПРЯМАЯ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ПЕЧЕНЬ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ЧЕРВЕОБРАЗНЫЙ</a:t>
            </a:r>
            <a:r>
              <a:rPr sz="110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ОТРОСТОК</a:t>
            </a:r>
            <a:endParaRPr sz="1100">
              <a:latin typeface="Arial"/>
              <a:cs typeface="Arial"/>
            </a:endParaRPr>
          </a:p>
          <a:p>
            <a:pPr marL="306705" indent="-294640">
              <a:lnSpc>
                <a:spcPct val="100000"/>
              </a:lnSpc>
              <a:spcBef>
                <a:spcPts val="935"/>
              </a:spcBef>
              <a:buAutoNum type="arabicPeriod" startAt="10"/>
              <a:tabLst>
                <a:tab pos="30734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СРЕДНЕЙ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ОБРАЗУЮТСЯ: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РОТОВАЯ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ПОЛОСТЬ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ле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вина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треть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попереч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об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вина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две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трети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попереч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НИСХОДЯЩАЯ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ЧАСТЬ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ОБОДОЧНОЙ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endParaRPr sz="11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spcBef>
                <a:spcPts val="935"/>
              </a:spcBef>
              <a:buAutoNum type="arabicPeriod" startAt="11"/>
              <a:tabLst>
                <a:tab pos="29337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ЗАДНЕЙ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ОБРАЗУЮТСЯ: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РОТОВАЯ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ПОЛОСТЬ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ПЕЧЕНЬ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вина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две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трети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попереч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НИСХОДЯЩАЯ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ЧАСТЬ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ОБОДОЧНОЙ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endParaRPr sz="1100">
              <a:latin typeface="Arial"/>
              <a:cs typeface="Arial"/>
            </a:endParaRPr>
          </a:p>
          <a:p>
            <a:pPr marL="306070" indent="-294005">
              <a:lnSpc>
                <a:spcPct val="100000"/>
              </a:lnSpc>
              <a:spcBef>
                <a:spcPts val="935"/>
              </a:spcBef>
              <a:buAutoNum type="arabicPeriod" startAt="12"/>
              <a:tabLst>
                <a:tab pos="30670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МИНДАЛИНЫ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НАИБОЛЕЕ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ИНТЕНСИВНО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РАЗВИВАЮТСЯ: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ТЕЧЕНИЕ</a:t>
            </a:r>
            <a:r>
              <a:rPr sz="11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ПЕРВОГО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ГОДА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endParaRPr sz="1100">
              <a:latin typeface="Arial"/>
              <a:cs typeface="Arial"/>
            </a:endParaRPr>
          </a:p>
          <a:p>
            <a:pPr marL="12700" marR="4313555" algn="just">
              <a:lnSpc>
                <a:spcPct val="1557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5-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ЛЕТ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950" y="49885"/>
            <a:ext cx="10659110" cy="673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2220">
              <a:lnSpc>
                <a:spcPct val="129500"/>
              </a:lnSpc>
              <a:spcBef>
                <a:spcPts val="100"/>
              </a:spcBef>
              <a:buAutoNum type="arabicPeriod" startAt="13"/>
              <a:tabLst>
                <a:tab pos="36957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РАЗМЕР</a:t>
            </a:r>
            <a:r>
              <a:rPr sz="17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МИНДАЛИН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СООТВЕТСТВУЕТ</a:t>
            </a:r>
            <a:r>
              <a:rPr sz="17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РАЗМЕРУ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МИНДАЛИН</a:t>
            </a:r>
            <a:r>
              <a:rPr sz="17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ВЗРОСЛОГО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ЧЕЛОВЕКА: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А.</a:t>
            </a:r>
            <a:r>
              <a:rPr sz="17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350" spc="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8-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Б.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350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12-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13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В.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ПОСЛЕ</a:t>
            </a:r>
            <a:r>
              <a:rPr sz="1350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14-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16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Г.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dirty="0">
                <a:solidFill>
                  <a:srgbClr val="FFFFFF"/>
                </a:solidFill>
                <a:latin typeface="Century Gothic"/>
                <a:cs typeface="Century Gothic"/>
              </a:rPr>
              <a:t>ПОСЛЕ</a:t>
            </a:r>
            <a:r>
              <a:rPr sz="1350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18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ЛЕТ</a:t>
            </a:r>
            <a:endParaRPr sz="1350">
              <a:latin typeface="Century Gothic"/>
              <a:cs typeface="Century Gothic"/>
            </a:endParaRPr>
          </a:p>
          <a:p>
            <a:pPr marL="368935" indent="-356870">
              <a:lnSpc>
                <a:spcPct val="100000"/>
              </a:lnSpc>
              <a:spcBef>
                <a:spcPts val="600"/>
              </a:spcBef>
              <a:buAutoNum type="arabicPeriod" startAt="14"/>
              <a:tabLst>
                <a:tab pos="36957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ДЛЯ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ПИЩЕВОДА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ВЕРНО: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7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обр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зуется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7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шк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новорож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нно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17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спо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ож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ыше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ем</a:t>
            </a:r>
            <a:r>
              <a:rPr sz="17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зросл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Б.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обр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зуется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ред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7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шк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r>
              <a:rPr sz="17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новорож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нно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17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спо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ож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ыше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ем</a:t>
            </a:r>
            <a:r>
              <a:rPr sz="17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зросл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7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обр</a:t>
            </a:r>
            <a:r>
              <a:rPr sz="17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зу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ется</a:t>
            </a:r>
            <a:r>
              <a:rPr sz="17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7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пере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7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кишк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r>
              <a:rPr sz="17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ож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енн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r>
              <a:rPr sz="1700" cap="small" spc="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ож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ен</a:t>
            </a:r>
            <a:r>
              <a:rPr sz="17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ниж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че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7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взрос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Г.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обр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зуется</a:t>
            </a:r>
            <a:r>
              <a:rPr sz="17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17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ср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7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шк</a:t>
            </a:r>
            <a:r>
              <a:rPr sz="17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новорож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нно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17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7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спо</a:t>
            </a:r>
            <a:r>
              <a:rPr sz="17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ож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7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ыше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7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ем</a:t>
            </a:r>
            <a:r>
              <a:rPr sz="17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зросл</a:t>
            </a:r>
            <a:r>
              <a:rPr sz="17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700" cap="small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endParaRPr sz="1700">
              <a:latin typeface="Century Gothic"/>
              <a:cs typeface="Century Gothic"/>
            </a:endParaRPr>
          </a:p>
          <a:p>
            <a:pPr marL="12700" marR="5080">
              <a:lnSpc>
                <a:spcPct val="129400"/>
              </a:lnSpc>
              <a:buAutoNum type="arabicPeriod" startAt="15"/>
              <a:tabLst>
                <a:tab pos="36957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СООТНОШЕНИЕ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МЕЖДУ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РОСТОМ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ТЕЛА</a:t>
            </a:r>
            <a:r>
              <a:rPr sz="17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РОСТОМ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ПИЩЕВОДА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ДЕТЕЙ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ПОСТОЯННО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РАВНО: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А.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1:2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Б.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1:3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В.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1:4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Г.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1:5</a:t>
            </a:r>
            <a:endParaRPr sz="1700">
              <a:latin typeface="Century Gothic"/>
              <a:cs typeface="Century Gothic"/>
            </a:endParaRPr>
          </a:p>
          <a:p>
            <a:pPr marL="12700" marR="2837815">
              <a:lnSpc>
                <a:spcPts val="2640"/>
              </a:lnSpc>
              <a:spcBef>
                <a:spcPts val="190"/>
              </a:spcBef>
              <a:buAutoNum type="arabicPeriod" startAt="16"/>
              <a:tabLst>
                <a:tab pos="369570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РЕБЕНКА</a:t>
            </a:r>
            <a:r>
              <a:rPr sz="17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КОНЦУ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ПЕРВОГО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ГОДА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ОБЪЕМ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ЖЕЛУДКА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РАВЕН: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А.</a:t>
            </a:r>
            <a:r>
              <a:rPr sz="17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400-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500</a:t>
            </a:r>
            <a:r>
              <a:rPr sz="17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МЛ</a:t>
            </a: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Б.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600-750</a:t>
            </a:r>
            <a:r>
              <a:rPr sz="17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МЛ</a:t>
            </a: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В.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 950-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1100</a:t>
            </a:r>
            <a:r>
              <a:rPr sz="17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МЛ</a:t>
            </a:r>
            <a:endParaRPr sz="13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Г.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1500</a:t>
            </a:r>
            <a:r>
              <a:rPr sz="17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50" spc="-25" dirty="0">
                <a:solidFill>
                  <a:srgbClr val="FFFFFF"/>
                </a:solidFill>
                <a:latin typeface="Century Gothic"/>
                <a:cs typeface="Century Gothic"/>
              </a:rPr>
              <a:t>МЛ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133" y="250545"/>
            <a:ext cx="11320145" cy="64255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06070" indent="-294005">
              <a:lnSpc>
                <a:spcPct val="100000"/>
              </a:lnSpc>
              <a:spcBef>
                <a:spcPts val="535"/>
              </a:spcBef>
              <a:buAutoNum type="arabicPeriod" startAt="17"/>
              <a:tabLst>
                <a:tab pos="30670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ЖЕЛУДОК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ДЕТЕЙ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РАННЕГО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ВОЗРАСТА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РАСПОЛОЖЕН: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ВЕРТИКАЛЬНО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ГОРИЗОНТАЛЬНО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ПОПЕРЕЧНО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КОСОЕ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НАПРАВЛЕНИЕ</a:t>
            </a:r>
            <a:endParaRPr sz="1100">
              <a:latin typeface="Arial"/>
              <a:cs typeface="Arial"/>
            </a:endParaRPr>
          </a:p>
          <a:p>
            <a:pPr marL="306705" indent="-294640">
              <a:lnSpc>
                <a:spcPct val="100000"/>
              </a:lnSpc>
              <a:spcBef>
                <a:spcPts val="445"/>
              </a:spcBef>
              <a:buAutoNum type="arabicPeriod" startAt="18"/>
              <a:tabLst>
                <a:tab pos="307340" algn="l"/>
              </a:tabLst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тонкой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ребенка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верно:</a:t>
            </a:r>
            <a:endParaRPr sz="1400">
              <a:latin typeface="Arial"/>
              <a:cs typeface="Arial"/>
            </a:endParaRPr>
          </a:p>
          <a:p>
            <a:pPr marL="12700" marR="89535">
              <a:lnSpc>
                <a:spcPct val="120000"/>
              </a:lnSpc>
              <a:spcBef>
                <a:spcPts val="100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ребен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чти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сильн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лизи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ечная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в брюшно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сп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ла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ниж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чем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ребен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чти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длинне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ла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лизи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в брюшно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сп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ла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ниж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чем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ебенк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чти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че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о;</a:t>
            </a:r>
            <a:r>
              <a:rPr sz="14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ла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ше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4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БРЮШНОЙ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ПОЛОСТИ</a:t>
            </a:r>
            <a:r>
              <a:rPr sz="1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ТОНКАЯ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РАСПОЛАГАЕТСЯ</a:t>
            </a:r>
            <a:r>
              <a:rPr sz="11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ВЫШЕ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11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ВЗРОСЛОГО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36830">
              <a:lnSpc>
                <a:spcPct val="120000"/>
              </a:lnSpc>
              <a:spcBef>
                <a:spcPts val="95"/>
              </a:spcBef>
            </a:pPr>
            <a:r>
              <a:rPr sz="1400" cap="small" spc="-1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ребен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чти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за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чем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400" cap="small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сильн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лизи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1400" cap="small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в брюшно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сп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ла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ыше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чем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306070" indent="-294005">
              <a:lnSpc>
                <a:spcPct val="100000"/>
              </a:lnSpc>
              <a:spcBef>
                <a:spcPts val="434"/>
              </a:spcBef>
              <a:buAutoNum type="arabicPeriod" startAt="19"/>
              <a:tabLst>
                <a:tab pos="30670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ОСОБЕННОСТЯМ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КИШЕЧНИКА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ДЕТЕЙ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ГРУДНОГО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РАННЕГО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ВОЗРАСТА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ОТНОСЯТСЯ: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низк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оницаем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эпителия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ла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звитие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тичес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тенк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12700" marR="532765">
              <a:lnSpc>
                <a:spcPct val="125699"/>
              </a:lnSpc>
            </a:pP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льш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оницаем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1400" cap="small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эпителия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сильн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звитие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тичес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тенк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 В.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низк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оницаем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эпителия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сильн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звитие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тичес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тенк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cap="small" spc="-1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льш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ая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оницаем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эпителия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ла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звитие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тичес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ло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ечн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тенк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306705" indent="-294640">
              <a:lnSpc>
                <a:spcPct val="100000"/>
              </a:lnSpc>
              <a:spcBef>
                <a:spcPts val="434"/>
              </a:spcBef>
              <a:buAutoNum type="arabicPeriod" startAt="20"/>
              <a:tabLst>
                <a:tab pos="30734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ДЛЯ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ВОСХОДЯЩЕЙ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ЧАСТИ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ОБОДОЧНОЙ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НОВОРОЖДЕННОГО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ВЕРНО: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дя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ща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ткая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-7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м),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чинает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увеличи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лет</a:t>
            </a:r>
            <a:endParaRPr sz="1400">
              <a:latin typeface="Arial"/>
              <a:cs typeface="Arial"/>
            </a:endParaRPr>
          </a:p>
          <a:p>
            <a:pPr marL="12700" marR="1118235">
              <a:lnSpc>
                <a:spcPct val="125699"/>
              </a:lnSpc>
              <a:spcBef>
                <a:spcPts val="15"/>
              </a:spcBef>
            </a:pP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дя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ща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чень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ткая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2–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м),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чинает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увеличи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-7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 В.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дя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ща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длинна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(1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м),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ет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cap="small" spc="-1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яща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ть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ткая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-7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м),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ет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их</a:t>
            </a:r>
            <a:r>
              <a:rPr sz="14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1027" y="0"/>
            <a:ext cx="8041640" cy="667258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06705" indent="-294640" algn="just">
              <a:lnSpc>
                <a:spcPct val="100000"/>
              </a:lnSpc>
              <a:spcBef>
                <a:spcPts val="1035"/>
              </a:spcBef>
              <a:buAutoNum type="arabicPeriod" startAt="21"/>
              <a:tabLst>
                <a:tab pos="30734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СИГМОВИДНАЯ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ТЕРЯЕТ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СВОЮ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ПОДВИЖНОСТЬ:</a:t>
            </a:r>
            <a:endParaRPr sz="1400">
              <a:latin typeface="Arial"/>
              <a:cs typeface="Arial"/>
            </a:endParaRPr>
          </a:p>
          <a:p>
            <a:pPr marL="12700" marR="7041515" algn="just">
              <a:lnSpc>
                <a:spcPct val="1557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ГОДАМ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ГОДАМ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endParaRPr sz="1100">
              <a:latin typeface="Arial"/>
              <a:cs typeface="Arial"/>
            </a:endParaRPr>
          </a:p>
          <a:p>
            <a:pPr marL="12700" marR="2366010" algn="just">
              <a:lnSpc>
                <a:spcPct val="155700"/>
              </a:lnSpc>
              <a:buAutoNum type="arabicPeriod" startAt="22"/>
              <a:tabLst>
                <a:tab pos="30670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ОКОНЧАТЕЛЬНОЕ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ПОЛОЖЕНИЕ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ПРЯМАЯ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ЗАНИМАЕТ: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endParaRPr sz="11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МЕСЯЦАМ</a:t>
            </a:r>
            <a:endParaRPr sz="1100">
              <a:latin typeface="Arial"/>
              <a:cs typeface="Arial"/>
            </a:endParaRPr>
          </a:p>
          <a:p>
            <a:pPr marL="306070" indent="-294005" algn="just">
              <a:lnSpc>
                <a:spcPct val="100000"/>
              </a:lnSpc>
              <a:spcBef>
                <a:spcPts val="940"/>
              </a:spcBef>
              <a:buAutoNum type="arabicPeriod" startAt="23"/>
              <a:tabLst>
                <a:tab pos="30670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ВЫПАДЕНИЕ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ПРЯМОЙ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КИШКИ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ДЕТЕЙ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РАННЕГО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ВОЗРАСТА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ОБУСЛОВЛЕНО: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БЛАГОДАРЯ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ПЛОХО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РАЗВИТОМУ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ПОДСЛИЗИСТОМУ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СЛОЮ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СЛАБОЙ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ФИКСАЦИИ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СЛИЗИСТОЙ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ОБОЛОЧКИ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БЛАГОДАРЯ</a:t>
            </a:r>
            <a:r>
              <a:rPr sz="11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ХОРОШО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РАЗВИТОМУ</a:t>
            </a:r>
            <a:r>
              <a:rPr sz="11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ПОДСЛИЗИСТОМУ</a:t>
            </a:r>
            <a:r>
              <a:rPr sz="11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СЛОЮ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СИЛЬНОЙ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ФИКСАЦИИ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СЛИЗИСТОЙ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ОБОЛОЧКИ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БЛАГОДАРЯ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НЕРАЗВИТОМУ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ПОДСЛИЗИСТОМУ</a:t>
            </a:r>
            <a:r>
              <a:rPr sz="11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СЛОЮ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СЛАБОЙ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ФИКСАЦИИ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СЛИЗИСТОЙ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ОБОЛОЧКИ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БЛАГОДАРЯ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ХОРОШО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РАЗВИТОМУ</a:t>
            </a:r>
            <a:r>
              <a:rPr sz="11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ПОДСЛИЗИСТОМУ</a:t>
            </a:r>
            <a:r>
              <a:rPr sz="11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СЛОЮ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СЛАБОЙ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ФИКСАЦИИ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СЛИЗИСТОЙ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ОБОЛОЧКИ</a:t>
            </a:r>
            <a:endParaRPr sz="1100">
              <a:latin typeface="Arial"/>
              <a:cs typeface="Arial"/>
            </a:endParaRPr>
          </a:p>
          <a:p>
            <a:pPr marL="12700" marR="236220">
              <a:lnSpc>
                <a:spcPts val="2620"/>
              </a:lnSpc>
              <a:spcBef>
                <a:spcPts val="240"/>
              </a:spcBef>
              <a:buAutoNum type="arabicPeriod" startAt="24"/>
              <a:tabLst>
                <a:tab pos="30670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ДЕТЕЙ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РАННЕГО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СТАРШЕГО 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ВОЗРАСТА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ПОДЖЕЛУДОЧНАЯ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ЖЕЛЕЗА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НАХОДИТСЯ: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УРОВНЕ</a:t>
            </a:r>
            <a:r>
              <a:rPr sz="11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XII-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ГО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ГРУДНОГО</a:t>
            </a:r>
            <a:r>
              <a:rPr sz="11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ПОЗВОНКА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вне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ясничн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вне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яснич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cap="small" spc="-17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ясн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ич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243" y="329590"/>
            <a:ext cx="11299190" cy="629094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0520" indent="-338455">
              <a:lnSpc>
                <a:spcPct val="100000"/>
              </a:lnSpc>
              <a:spcBef>
                <a:spcPts val="1085"/>
              </a:spcBef>
              <a:buAutoNum type="arabicPeriod" startAt="25"/>
              <a:tabLst>
                <a:tab pos="35115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ДЕТЕЙ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ЛЕТ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ЖИЗНИ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КРАЙ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ПЕЧЕНИ:</a:t>
            </a:r>
            <a:endParaRPr sz="1600">
              <a:latin typeface="Arial"/>
              <a:cs typeface="Arial"/>
            </a:endParaRPr>
          </a:p>
          <a:p>
            <a:pPr marL="12700" marR="949325">
              <a:lnSpc>
                <a:spcPct val="118200"/>
              </a:lnSpc>
              <a:spcBef>
                <a:spcPts val="635"/>
              </a:spcBef>
            </a:pP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А.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ит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реб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уп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ниж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реб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дуги</a:t>
            </a:r>
            <a:r>
              <a:rPr sz="16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кл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ич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ии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8200"/>
              </a:lnSpc>
              <a:spcBef>
                <a:spcPts val="705"/>
              </a:spcBef>
            </a:pP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ит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реб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уп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6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ниж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реб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дуги</a:t>
            </a:r>
            <a:r>
              <a:rPr sz="16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кл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ич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ии</a:t>
            </a:r>
            <a:endParaRPr sz="1600">
              <a:latin typeface="Arial"/>
              <a:cs typeface="Arial"/>
            </a:endParaRPr>
          </a:p>
          <a:p>
            <a:pPr marL="12700" marR="949325">
              <a:lnSpc>
                <a:spcPct val="118200"/>
              </a:lnSpc>
              <a:spcBef>
                <a:spcPts val="705"/>
              </a:spcBef>
            </a:pP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В.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ит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реб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уп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6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ниж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реб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рн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дуги</a:t>
            </a:r>
            <a:r>
              <a:rPr sz="16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кл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ич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ли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spc="-10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2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ПАЛЬПИРУЕТСЯ</a:t>
            </a:r>
            <a:endParaRPr sz="1250">
              <a:latin typeface="Arial"/>
              <a:cs typeface="Arial"/>
            </a:endParaRPr>
          </a:p>
          <a:p>
            <a:pPr marL="12700" marR="5340985">
              <a:lnSpc>
                <a:spcPct val="151300"/>
              </a:lnSpc>
              <a:buAutoNum type="arabicPeriod" startAt="26"/>
              <a:tabLst>
                <a:tab pos="35115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АНОМАЛИЯМ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ФОРМЫ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ЖЕЛЧНОГО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ПУЗЫРЯ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ОТНОСЯТ: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РОТАЦИЯ</a:t>
            </a:r>
            <a:r>
              <a:rPr sz="12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ЖЕЛЧНОГО</a:t>
            </a:r>
            <a:r>
              <a:rPr sz="12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ПУЗЫРЯ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ГИГАНТСКИЙ</a:t>
            </a:r>
            <a:r>
              <a:rPr sz="12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ЖЕЛЧНЫЙ</a:t>
            </a:r>
            <a:r>
              <a:rPr sz="12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ПУЗЫРЬ</a:t>
            </a:r>
            <a:endParaRPr sz="1250">
              <a:latin typeface="Arial"/>
              <a:cs typeface="Arial"/>
            </a:endParaRPr>
          </a:p>
          <a:p>
            <a:pPr marL="12700" marR="9911715">
              <a:lnSpc>
                <a:spcPct val="151300"/>
              </a:lnSpc>
            </a:pP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В.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ный </a:t>
            </a:r>
            <a:r>
              <a:rPr sz="1600" cap="small" spc="-20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ние</a:t>
            </a:r>
            <a:endParaRPr sz="1600">
              <a:latin typeface="Arial"/>
              <a:cs typeface="Arial"/>
            </a:endParaRPr>
          </a:p>
          <a:p>
            <a:pPr marL="12700" marR="4787900">
              <a:lnSpc>
                <a:spcPct val="151300"/>
              </a:lnSpc>
              <a:buAutoNum type="arabicPeriod" startAt="27"/>
              <a:tabLst>
                <a:tab pos="351155" algn="l"/>
              </a:tabLst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АНОМАЛИЯМ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КОЛИЧЕСТВА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ЖЕЛЧНОГО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ПУЗЫРЯ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ОТНОСЯТ: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РОТАЦИЯ</a:t>
            </a:r>
            <a:r>
              <a:rPr sz="12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ЖЕЛЧНОГО</a:t>
            </a:r>
            <a:r>
              <a:rPr sz="125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ПУЗЫРЯ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ГИГАНТСКИЙ</a:t>
            </a:r>
            <a:r>
              <a:rPr sz="125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ЖЕЛЧНЫЙ</a:t>
            </a:r>
            <a:r>
              <a:rPr sz="12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ПУЗЫРЬ</a:t>
            </a:r>
            <a:endParaRPr sz="1250">
              <a:latin typeface="Arial"/>
              <a:cs typeface="Arial"/>
            </a:endParaRPr>
          </a:p>
          <a:p>
            <a:pPr marL="12700" marR="9911715">
              <a:lnSpc>
                <a:spcPts val="2910"/>
              </a:lnSpc>
              <a:spcBef>
                <a:spcPts val="90"/>
              </a:spcBef>
            </a:pP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В. 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ный </a:t>
            </a:r>
            <a:r>
              <a:rPr sz="1600" cap="small" spc="-20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ние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410971"/>
            <a:ext cx="11019155" cy="6250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eriod" startAt="28"/>
              <a:tabLst>
                <a:tab pos="3930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САМЫМ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БОЛЬШИМ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ОРГАНОМ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ПИЩЕВАРИТЕЛЬНОЙ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СИСТЕМЫ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РЕБЕНКА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РАННЕГО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ВОЗРАСТА,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ЗАНИМАЮЩИМ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ТРЕТЬ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БРЮШНОЙ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ПОЛОСТИ,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ЯВЛЯЕТСЯ: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ЛЕГКИЕ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СЕЛЕЗЕНКА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ПЕЧЕНЬ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ЖЕЛУДОК</a:t>
            </a:r>
            <a:endParaRPr sz="1450">
              <a:latin typeface="Arial"/>
              <a:cs typeface="Arial"/>
            </a:endParaRPr>
          </a:p>
          <a:p>
            <a:pPr marL="392430" indent="-380365">
              <a:lnSpc>
                <a:spcPct val="100000"/>
              </a:lnSpc>
              <a:spcBef>
                <a:spcPts val="1035"/>
              </a:spcBef>
              <a:buAutoNum type="arabicPeriod" startAt="29"/>
              <a:tabLst>
                <a:tab pos="3930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ЖЕЛЧНЫЙ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ПУЗЫРЬ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РЕБЕНКА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ДОСТИГАЕТ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КРАЯ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ПЕЧЕНИ:</a:t>
            </a:r>
            <a:endParaRPr sz="1800">
              <a:latin typeface="Arial"/>
              <a:cs typeface="Arial"/>
            </a:endParaRPr>
          </a:p>
          <a:p>
            <a:pPr marL="12700" marR="9873615" algn="just">
              <a:lnSpc>
                <a:spcPct val="14780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45" dirty="0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50" dirty="0">
                <a:solidFill>
                  <a:srgbClr val="FFFFFF"/>
                </a:solidFill>
                <a:latin typeface="Arial"/>
                <a:cs typeface="Arial"/>
              </a:rPr>
              <a:t>ГОДА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FFFFFF"/>
                </a:solidFill>
                <a:latin typeface="Arial"/>
                <a:cs typeface="Arial"/>
              </a:rPr>
              <a:t>ЛЕТ</a:t>
            </a:r>
            <a:endParaRPr sz="1450">
              <a:latin typeface="Arial"/>
              <a:cs typeface="Arial"/>
            </a:endParaRPr>
          </a:p>
          <a:p>
            <a:pPr marL="12700" marR="612140">
              <a:lnSpc>
                <a:spcPts val="3200"/>
              </a:lnSpc>
              <a:spcBef>
                <a:spcPts val="270"/>
              </a:spcBef>
              <a:buAutoNum type="arabicPeriod" startAt="30"/>
              <a:tabLst>
                <a:tab pos="393065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СВОИМ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ПАРАМЕТРАМ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ПОДЖЕЛУДОЧНАЯ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ЖЕЛЕЗА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ДОСТИГАЕТ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УРОВНЯ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ВЗРОСЛОГО: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А.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Б.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В.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FFFFFF"/>
                </a:solidFill>
                <a:latin typeface="Arial"/>
                <a:cs typeface="Arial"/>
              </a:rPr>
              <a:t>ГОДАМ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94688" y="246888"/>
            <a:ext cx="8755380" cy="706120"/>
            <a:chOff x="1694688" y="246888"/>
            <a:chExt cx="8755380" cy="706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4688" y="246888"/>
              <a:ext cx="8755379" cy="7040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692" y="284988"/>
              <a:ext cx="8718804" cy="66751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7676" y="416178"/>
            <a:ext cx="8197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 Gothic"/>
                <a:cs typeface="Century Gothic"/>
              </a:rPr>
              <a:t>РАЗВИТИЕ</a:t>
            </a:r>
            <a:r>
              <a:rPr sz="3200" b="1" spc="-80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ПИЩЕВАРИТЕЛЬНОЙ</a:t>
            </a:r>
            <a:r>
              <a:rPr sz="3200" b="1" spc="-80" dirty="0">
                <a:latin typeface="Century Gothic"/>
                <a:cs typeface="Century Gothic"/>
              </a:rPr>
              <a:t> </a:t>
            </a:r>
            <a:r>
              <a:rPr sz="3200" b="1" spc="-10" dirty="0">
                <a:latin typeface="Century Gothic"/>
                <a:cs typeface="Century Gothic"/>
              </a:rPr>
              <a:t>СИСТЕМЫ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116" y="4769611"/>
            <a:ext cx="11336020" cy="16179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25"/>
              </a:spcBef>
            </a:pP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ищ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ев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ри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си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те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ает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ф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ир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ься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0</a:t>
            </a:r>
            <a:r>
              <a:rPr sz="19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су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зви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ш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мен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 появл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ния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1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го</a:t>
            </a:r>
            <a:r>
              <a:rPr sz="1900" cap="small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ул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ови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щ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ск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адки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э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вре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spc="1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ыше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ая</a:t>
            </a:r>
            <a:r>
              <a:rPr sz="1900" cap="small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эн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оде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рма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0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вер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2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1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руб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кр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ю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об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зу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первич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кише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чн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рубк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ание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ае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зад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редн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кон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ц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х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рубки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про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яе</a:t>
            </a:r>
            <a:r>
              <a:rPr sz="19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се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дине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ф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мирован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кише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ная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рубка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леп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анчи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гол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овно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хвостово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кон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ц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х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ул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овищ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25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он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остоит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sz="19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из эн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одер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9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900" cap="small" spc="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покрыв</a:t>
            </a:r>
            <a:r>
              <a:rPr sz="19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ю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щ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ег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1900" cap="small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све</a:t>
            </a:r>
            <a:r>
              <a:rPr sz="19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ху</a:t>
            </a:r>
            <a:r>
              <a:rPr sz="19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висцер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льног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19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лис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19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ка</a:t>
            </a:r>
            <a:r>
              <a:rPr sz="19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езоде</a:t>
            </a:r>
            <a:r>
              <a:rPr sz="1900" cap="small" dirty="0">
                <a:solidFill>
                  <a:srgbClr val="FFFFFF"/>
                </a:solidFill>
                <a:latin typeface="Century Gothic"/>
                <a:cs typeface="Century Gothic"/>
              </a:rPr>
              <a:t>р</a:t>
            </a:r>
            <a:r>
              <a:rPr sz="19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м</a:t>
            </a:r>
            <a:r>
              <a:rPr sz="19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ы</a:t>
            </a:r>
            <a:r>
              <a:rPr sz="19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190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6222" y="1122807"/>
            <a:ext cx="6255512" cy="3449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807" y="1225041"/>
            <a:ext cx="7341870" cy="1946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В 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ели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ю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щее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пер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нц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 эк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е вы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чи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cap="small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те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уб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ля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дит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пер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нца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шки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cap="small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дини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ям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бк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зуе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4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400" cap="small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   </a:t>
            </a:r>
            <a:r>
              <a:rPr sz="1400" cap="small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ьк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400" cap="small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поз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400" cap="small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4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sz="14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эк</a:t>
            </a:r>
            <a:r>
              <a:rPr sz="1400" cap="small" spc="-4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ерм</a:t>
            </a:r>
            <a:r>
              <a:rPr sz="1400" cap="small" spc="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ное вы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чи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аз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нц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-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ди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м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-1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cap="small" spc="-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аз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неп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ох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ое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1400" cap="small" spc="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ся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ца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бе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нно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ти за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зак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ех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пище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cap="small" spc="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ише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уб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ка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ит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тр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х о</a:t>
            </a:r>
            <a:r>
              <a:rPr sz="1400" cap="small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пере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6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),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400" cap="small" spc="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cap="small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вищ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-1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оне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или</a:t>
            </a:r>
            <a:r>
              <a:rPr sz="14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400" cap="small" spc="4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cap="small" spc="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ей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400" cap="small" spc="10" dirty="0">
                <a:solidFill>
                  <a:srgbClr val="FFFFFF"/>
                </a:solidFill>
                <a:latin typeface="Arial"/>
                <a:cs typeface="Arial"/>
              </a:rPr>
              <a:t>ки</a:t>
            </a:r>
            <a:r>
              <a:rPr sz="1400" cap="small" spc="5" dirty="0">
                <a:solidFill>
                  <a:srgbClr val="FFFFFF"/>
                </a:solidFill>
                <a:latin typeface="Arial"/>
                <a:cs typeface="Arial"/>
              </a:rPr>
              <a:t>шок</a:t>
            </a:r>
            <a:r>
              <a:rPr sz="1400" cap="small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4876" y="130872"/>
            <a:ext cx="4039616" cy="67216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8384" y="4147159"/>
            <a:ext cx="7421245" cy="2082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3970">
              <a:lnSpc>
                <a:spcPct val="1071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Схематическое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изображение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ранней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пищеварительной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системы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ее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кровоснабжения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эмбриона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4-х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недель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развития.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продольный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разрез,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роперечный</a:t>
            </a:r>
            <a:r>
              <a:rPr sz="1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разрез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69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стомодеум,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сердце,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3 -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поперечная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перегородка,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стебелек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желточного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мешка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желточно-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брыжеечной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(vitelline)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артерией,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аллантоис,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проктодеум,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7 -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клоачная мембрана,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клоака,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задняя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кишка,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глотка,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аорта,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область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пищевода,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  <a:p>
            <a:pPr marL="12700" marR="9525">
              <a:lnSpc>
                <a:spcPct val="107100"/>
              </a:lnSpc>
              <a:spcBef>
                <a:spcPts val="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область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желудка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двенадцатиперстной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кишки,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14 -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артерия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celiac,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печень,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верхняя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брыжеечная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артерия,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средняя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кишка,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нижняя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брыжеечная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артерия,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перитонеальная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полость,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двенадцатиперстная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кишка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0116" y="389890"/>
            <a:ext cx="11497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при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ив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</a:t>
            </a:r>
            <a:r>
              <a:rPr sz="1600" cap="small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киш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дае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эпи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ели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жел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жел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чн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10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ак</a:t>
            </a:r>
            <a:r>
              <a:rPr sz="1600" cap="small" spc="-5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cap="small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0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8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7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но</a:t>
            </a:r>
            <a:r>
              <a:rPr sz="1600" cap="small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5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ит</a:t>
            </a:r>
            <a:r>
              <a:rPr sz="16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r>
              <a:rPr sz="1600" cap="small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ст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5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де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ма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deu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cap="small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мбр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1334" y="917575"/>
            <a:ext cx="936625" cy="221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АНАЛЬНОЙ</a:t>
            </a:r>
            <a:endParaRPr sz="12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0116" y="877950"/>
            <a:ext cx="10100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8460" algn="l"/>
              </a:tabLst>
            </a:pP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  </a:t>
            </a:r>
            <a:r>
              <a:rPr sz="16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6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еум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а 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um  </a:t>
            </a:r>
            <a:r>
              <a:rPr sz="1600" cap="small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ки)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ве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ышц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ед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ини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ел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cap="small" spc="-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я  </a:t>
            </a:r>
            <a:r>
              <a:rPr sz="1600" cap="small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кань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9457" y="1161415"/>
            <a:ext cx="1153160" cy="221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ПРОИСХОДЯТ</a:t>
            </a:r>
            <a:endParaRPr sz="1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9420" y="1121791"/>
            <a:ext cx="5726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96235" algn="l"/>
              </a:tabLst>
            </a:pPr>
            <a:r>
              <a:rPr sz="1600" cap="small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тен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ку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cap="small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Ж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9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cap="small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сп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ан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ни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ес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ой </a:t>
            </a:r>
            <a:r>
              <a:rPr sz="1600" cap="small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4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600" cap="small" spc="-20" dirty="0">
                <a:solidFill>
                  <a:srgbClr val="FFFFFF"/>
                </a:solidFill>
                <a:latin typeface="Arial"/>
                <a:cs typeface="Arial"/>
              </a:rPr>
              <a:t>ен</a:t>
            </a:r>
            <a:r>
              <a:rPr sz="1600" cap="small" spc="-2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600" cap="small" spc="-3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600" cap="small" spc="-1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600" cap="small" spc="-10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cap="small" spc="-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6946" y="1161415"/>
            <a:ext cx="6238240" cy="2216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265170" algn="l"/>
              </a:tabLst>
            </a:pPr>
            <a:r>
              <a:rPr sz="1250" spc="-25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	ОКРУЖАЮЩЕЙ</a:t>
            </a:r>
            <a:r>
              <a:rPr sz="1250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ЭНТОДЕРМАЛЬНУЮ</a:t>
            </a:r>
            <a:endParaRPr sz="1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89514" y="827940"/>
            <a:ext cx="1330325" cy="554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28575">
              <a:lnSpc>
                <a:spcPct val="118200"/>
              </a:lnSpc>
              <a:spcBef>
                <a:spcPts val="140"/>
              </a:spcBef>
            </a:pPr>
            <a:r>
              <a:rPr sz="1250" dirty="0">
                <a:solidFill>
                  <a:srgbClr val="FFFFFF"/>
                </a:solidFill>
                <a:latin typeface="Arial"/>
                <a:cs typeface="Arial"/>
              </a:rPr>
              <a:t>ДРУГИЕ</a:t>
            </a:r>
            <a:r>
              <a:rPr sz="1250" spc="15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250" spc="-20" dirty="0">
                <a:solidFill>
                  <a:srgbClr val="FFFFFF"/>
                </a:solidFill>
                <a:latin typeface="Arial"/>
                <a:cs typeface="Arial"/>
              </a:rPr>
              <a:t>СЛОИ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ПРИМИТИВНУЮ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116" y="1161415"/>
            <a:ext cx="1205865" cy="47307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60"/>
              </a:spcBef>
            </a:pPr>
            <a:r>
              <a:rPr sz="1250" spc="-10" dirty="0">
                <a:solidFill>
                  <a:srgbClr val="FFFFFF"/>
                </a:solidFill>
                <a:latin typeface="Arial"/>
                <a:cs typeface="Arial"/>
              </a:rPr>
              <a:t>ОБРАЗУЮЩИЕ КИШКУ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238" y="1630426"/>
            <a:ext cx="9799066" cy="281876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0057" y="4758029"/>
            <a:ext cx="11367770" cy="18688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Эмбрион</a:t>
            </a:r>
            <a:r>
              <a:rPr sz="14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человека,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28-й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день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развития.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805"/>
              </a:spcBef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внешний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вид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эмбриона</a:t>
            </a:r>
            <a:r>
              <a:rPr sz="1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сбоку,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амнион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удален.</a:t>
            </a: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Б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сагиттальный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разрез,</a:t>
            </a:r>
            <a:r>
              <a:rPr sz="14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показаны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составляющие</a:t>
            </a:r>
            <a:r>
              <a:rPr sz="14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пупочного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канатика.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поперечный разрез</a:t>
            </a:r>
            <a:r>
              <a:rPr sz="14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по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штриховой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линии,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показанной</a:t>
            </a:r>
            <a:r>
              <a:rPr sz="14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схеме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Б.</a:t>
            </a:r>
            <a:endParaRPr sz="14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7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сомит,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пупочный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канатик,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орофарингеальная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мембрана,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перикардиальная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полость,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сердце,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нервная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трубка,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хорда,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остатки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примитивной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полоски,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клоачная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мембрана,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ганглии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задних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корешков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спинальных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нервов,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  <a:p>
            <a:pPr marL="329565" marR="88900">
              <a:lnSpc>
                <a:spcPts val="1800"/>
              </a:lnSpc>
              <a:spcBef>
                <a:spcPts val="70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внутриэмбриональный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целом,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средняя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кишка,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вентральная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стенка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живота,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латеральная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стенка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живота,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аорта,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урогенитальный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гребень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518" y="1565554"/>
            <a:ext cx="11167110" cy="469328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3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Ротовая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полость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со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всеми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ее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производными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образуется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части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передней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кишки.</a:t>
            </a:r>
            <a:endParaRPr sz="2000">
              <a:latin typeface="Century Gothic"/>
              <a:cs typeface="Century Gothic"/>
            </a:endParaRPr>
          </a:p>
          <a:p>
            <a:pPr marL="299085" indent="-287020">
              <a:lnSpc>
                <a:spcPts val="2280"/>
              </a:lnSpc>
              <a:spcBef>
                <a:spcPts val="844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u="sng" cap="sm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Из</a:t>
            </a:r>
            <a:r>
              <a:rPr sz="2000" u="sng" cap="small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u="sng" cap="sm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передней</a:t>
            </a:r>
            <a:r>
              <a:rPr sz="2000" u="sng" cap="small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u="sng" cap="sm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кишки</a:t>
            </a:r>
            <a:r>
              <a:rPr sz="2000" u="sng" cap="small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образуются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желудок,</a:t>
            </a:r>
            <a:r>
              <a:rPr sz="20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все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отделы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тонкой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кишки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начало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толстой</a:t>
            </a:r>
            <a:endParaRPr sz="2000">
              <a:latin typeface="Century Gothic"/>
              <a:cs typeface="Century Gothic"/>
            </a:endParaRPr>
          </a:p>
          <a:p>
            <a:pPr marL="299085" marR="5080">
              <a:lnSpc>
                <a:spcPts val="2160"/>
              </a:lnSpc>
              <a:spcBef>
                <a:spcPts val="150"/>
              </a:spcBef>
            </a:pPr>
            <a:r>
              <a:rPr sz="2000" cap="small" spc="-45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л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еп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1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кишк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ппенд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с,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</a:t>
            </a:r>
            <a:r>
              <a:rPr sz="2000" cap="small" spc="-30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ь</a:t>
            </a:r>
            <a:r>
              <a:rPr sz="2000" cap="small" spc="1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перечн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й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ободо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й)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не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кл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ды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ю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ся</a:t>
            </a:r>
            <a:r>
              <a:rPr sz="2000" cap="small" spc="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печень 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лу</a:t>
            </a:r>
            <a:r>
              <a:rPr sz="20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д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о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ч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н</a:t>
            </a:r>
            <a:r>
              <a:rPr sz="20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spc="-5" dirty="0">
                <a:solidFill>
                  <a:srgbClr val="FFFFFF"/>
                </a:solidFill>
                <a:latin typeface="Century Gothic"/>
                <a:cs typeface="Century Gothic"/>
              </a:rPr>
              <a:t>я</a:t>
            </a:r>
            <a:r>
              <a:rPr sz="2000" cap="small" spc="1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желез</a:t>
            </a:r>
            <a:r>
              <a:rPr sz="20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а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810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u="sng" cap="sm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Из</a:t>
            </a:r>
            <a:r>
              <a:rPr sz="2000" u="sng" cap="small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u="sng" cap="sm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средней</a:t>
            </a:r>
            <a:r>
              <a:rPr sz="2000" u="sng" cap="small" spc="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u="sng" cap="sm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кишки</a:t>
            </a:r>
            <a:r>
              <a:rPr sz="2000" u="sng" cap="small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образуются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50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  <a:p>
            <a:pPr marL="989330" lvl="1" indent="-253365">
              <a:lnSpc>
                <a:spcPct val="100000"/>
              </a:lnSpc>
              <a:spcBef>
                <a:spcPts val="825"/>
              </a:spcBef>
              <a:buClr>
                <a:srgbClr val="F4B54A"/>
              </a:buClr>
              <a:buAutoNum type="arabicPeriod"/>
              <a:tabLst>
                <a:tab pos="989965" algn="l"/>
              </a:tabLst>
            </a:pP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Тонкая</a:t>
            </a:r>
            <a:r>
              <a:rPr sz="18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18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8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большая</a:t>
            </a:r>
            <a:r>
              <a:rPr sz="18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часть</a:t>
            </a:r>
            <a:r>
              <a:rPr sz="18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двенадцатиперстной</a:t>
            </a:r>
            <a:r>
              <a:rPr sz="18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кишки;</a:t>
            </a:r>
            <a:endParaRPr sz="1800">
              <a:latin typeface="Century Gothic"/>
              <a:cs typeface="Century Gothic"/>
            </a:endParaRPr>
          </a:p>
          <a:p>
            <a:pPr marL="989330" lvl="1" indent="-253365">
              <a:lnSpc>
                <a:spcPct val="100000"/>
              </a:lnSpc>
              <a:spcBef>
                <a:spcPts val="815"/>
              </a:spcBef>
              <a:buClr>
                <a:srgbClr val="F4B54A"/>
              </a:buClr>
              <a:buAutoNum type="arabicPeriod"/>
              <a:tabLst>
                <a:tab pos="989965" algn="l"/>
              </a:tabLst>
            </a:pP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Слепая</a:t>
            </a:r>
            <a:r>
              <a:rPr sz="18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кишка</a:t>
            </a:r>
            <a:r>
              <a:rPr sz="1800" cap="small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8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червеобразный</a:t>
            </a:r>
            <a:r>
              <a:rPr sz="1800" cap="small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отросток;</a:t>
            </a:r>
            <a:endParaRPr sz="1800">
              <a:latin typeface="Century Gothic"/>
              <a:cs typeface="Century Gothic"/>
            </a:endParaRPr>
          </a:p>
          <a:p>
            <a:pPr marL="989330" lvl="1" indent="-253365">
              <a:lnSpc>
                <a:spcPct val="100000"/>
              </a:lnSpc>
              <a:spcBef>
                <a:spcPts val="820"/>
              </a:spcBef>
              <a:buClr>
                <a:srgbClr val="F4B54A"/>
              </a:buClr>
              <a:buAutoNum type="arabicPeriod"/>
              <a:tabLst>
                <a:tab pos="989965" algn="l"/>
              </a:tabLst>
            </a:pP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Восходящая</a:t>
            </a:r>
            <a:r>
              <a:rPr sz="18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часть</a:t>
            </a:r>
            <a:r>
              <a:rPr sz="1800" cap="small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толстой</a:t>
            </a:r>
            <a:r>
              <a:rPr sz="18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кишки;</a:t>
            </a:r>
            <a:endParaRPr sz="1800">
              <a:latin typeface="Century Gothic"/>
              <a:cs typeface="Century Gothic"/>
            </a:endParaRPr>
          </a:p>
          <a:p>
            <a:pPr marL="989330" lvl="1" indent="-253365">
              <a:lnSpc>
                <a:spcPct val="100000"/>
              </a:lnSpc>
              <a:spcBef>
                <a:spcPts val="815"/>
              </a:spcBef>
              <a:buClr>
                <a:srgbClr val="F4B54A"/>
              </a:buClr>
              <a:buAutoNum type="arabicPeriod"/>
              <a:tabLst>
                <a:tab pos="989965" algn="l"/>
              </a:tabLst>
            </a:pP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Правая половина</a:t>
            </a:r>
            <a:r>
              <a:rPr sz="1800" cap="small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или</a:t>
            </a:r>
            <a:r>
              <a:rPr sz="18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две</a:t>
            </a:r>
            <a:r>
              <a:rPr sz="18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трети</a:t>
            </a:r>
            <a:r>
              <a:rPr sz="18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поперечно-</a:t>
            </a:r>
            <a:r>
              <a:rPr sz="18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ободочной</a:t>
            </a:r>
            <a:r>
              <a:rPr sz="18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кишки.</a:t>
            </a:r>
            <a:endParaRPr sz="1800">
              <a:latin typeface="Century Gothic"/>
              <a:cs typeface="Century Gothic"/>
            </a:endParaRPr>
          </a:p>
          <a:p>
            <a:pPr marL="299085" marR="347345" indent="-287020">
              <a:lnSpc>
                <a:spcPts val="2160"/>
              </a:lnSpc>
              <a:spcBef>
                <a:spcPts val="110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u="sng" cap="sm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Из</a:t>
            </a:r>
            <a:r>
              <a:rPr sz="2000" u="sng" cap="small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u="sng" cap="sm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задней</a:t>
            </a:r>
            <a:r>
              <a:rPr sz="2000" u="sng" cap="small" spc="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u="sng" cap="small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кишки</a:t>
            </a:r>
            <a:r>
              <a:rPr sz="2000" u="sng" cap="small" spc="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формируются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все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остальные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отделы</a:t>
            </a:r>
            <a:r>
              <a:rPr sz="2000" cap="small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толстой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кишки:</a:t>
            </a:r>
            <a:r>
              <a:rPr sz="20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часть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поперечной ободочной,</a:t>
            </a:r>
            <a:r>
              <a:rPr sz="2000" cap="small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нисходящая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ободочная,</a:t>
            </a:r>
            <a:r>
              <a:rPr sz="2000" cap="small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сигмовидная</a:t>
            </a:r>
            <a:r>
              <a:rPr sz="20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прямая</a:t>
            </a:r>
            <a:r>
              <a:rPr sz="2000" cap="small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кишки.</a:t>
            </a:r>
            <a:endParaRPr sz="2000">
              <a:latin typeface="Century Gothic"/>
              <a:cs typeface="Century Gothic"/>
            </a:endParaRPr>
          </a:p>
          <a:p>
            <a:pPr marL="299085" indent="-287020">
              <a:lnSpc>
                <a:spcPts val="2280"/>
              </a:lnSpc>
              <a:spcBef>
                <a:spcPts val="810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Эпителиальная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выстилка</a:t>
            </a:r>
            <a:r>
              <a:rPr sz="2000" cap="small" spc="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пищеварительной</a:t>
            </a:r>
            <a:r>
              <a:rPr sz="2000" cap="small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трубки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ее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наружная</a:t>
            </a:r>
            <a:r>
              <a:rPr sz="2000" cap="small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оболочка</a:t>
            </a:r>
            <a:r>
              <a:rPr sz="2000" cap="small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подвергаются</a:t>
            </a:r>
            <a:endParaRPr sz="2000">
              <a:latin typeface="Century Gothic"/>
              <a:cs typeface="Century Gothic"/>
            </a:endParaRPr>
          </a:p>
          <a:p>
            <a:pPr marL="299085">
              <a:lnSpc>
                <a:spcPts val="228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ПОСТЕПЕННОЙ</a:t>
            </a:r>
            <a:r>
              <a:rPr sz="16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ДИФФЕРЕНЦИРОВКЕ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КОТОРАЯ</a:t>
            </a:r>
            <a:r>
              <a:rPr sz="16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ЗАКАНЧИВАЕТСЯ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16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ПОСТНАТАЛЬНОМ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ПЕРИОДЕ</a:t>
            </a:r>
            <a:r>
              <a:rPr sz="16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РАЗВИТИЯ</a:t>
            </a:r>
            <a:r>
              <a:rPr sz="2000" spc="-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82111" y="499872"/>
            <a:ext cx="5908675" cy="706120"/>
            <a:chOff x="3182111" y="499872"/>
            <a:chExt cx="5908675" cy="706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2111" y="499872"/>
              <a:ext cx="2551176" cy="704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115" y="537972"/>
              <a:ext cx="2514600" cy="667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19" y="499872"/>
              <a:ext cx="3939539" cy="704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3123" y="537972"/>
              <a:ext cx="3902964" cy="66751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75101" y="668477"/>
            <a:ext cx="52400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 Gothic"/>
                <a:cs typeface="Century Gothic"/>
              </a:rPr>
              <a:t>РОТОВАЯ</a:t>
            </a:r>
            <a:r>
              <a:rPr sz="3200" b="1" spc="-75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ПОЛОСТЬ,</a:t>
            </a:r>
            <a:r>
              <a:rPr sz="3200" b="1" spc="-30" dirty="0">
                <a:latin typeface="Century Gothic"/>
                <a:cs typeface="Century Gothic"/>
              </a:rPr>
              <a:t> </a:t>
            </a:r>
            <a:r>
              <a:rPr sz="3200" b="1" spc="-20" dirty="0">
                <a:latin typeface="Century Gothic"/>
                <a:cs typeface="Century Gothic"/>
              </a:rPr>
              <a:t>ЗУБЫ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1111" y="499872"/>
            <a:ext cx="6558280" cy="706120"/>
            <a:chOff x="2801111" y="499872"/>
            <a:chExt cx="6558280" cy="706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1111" y="499872"/>
              <a:ext cx="6557772" cy="7040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3115" y="537972"/>
              <a:ext cx="6521196" cy="66751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4101" y="668477"/>
            <a:ext cx="60013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 Gothic"/>
                <a:cs typeface="Century Gothic"/>
              </a:rPr>
              <a:t>ВОЗРАСТНЫЕ</a:t>
            </a:r>
            <a:r>
              <a:rPr sz="3200" b="1" spc="-105" dirty="0">
                <a:latin typeface="Century Gothic"/>
                <a:cs typeface="Century Gothic"/>
              </a:rPr>
              <a:t> </a:t>
            </a:r>
            <a:r>
              <a:rPr sz="3200" b="1" spc="-10" dirty="0">
                <a:latin typeface="Century Gothic"/>
                <a:cs typeface="Century Gothic"/>
              </a:rPr>
              <a:t>ОСОБЕННОСТИ: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0216" y="1787144"/>
            <a:ext cx="5302885" cy="3211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Полость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рта</a:t>
            </a:r>
            <a:r>
              <a:rPr sz="2000" cap="small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сформирована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</a:t>
            </a:r>
            <a:r>
              <a:rPr sz="200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моменту</a:t>
            </a:r>
            <a:endParaRPr sz="2000">
              <a:latin typeface="Century Gothic"/>
              <a:cs typeface="Century Gothic"/>
            </a:endParaRPr>
          </a:p>
          <a:p>
            <a:pPr marL="299085" marR="508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РОЖДЕНИЯ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НО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1600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3</a:t>
            </a:r>
            <a:r>
              <a:rPr sz="20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МЕСЯЦЕВ</a:t>
            </a:r>
            <a:r>
              <a:rPr sz="160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ЖИЗНИ</a:t>
            </a:r>
            <a:r>
              <a:rPr sz="1600" spc="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РЕБЕНКА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ОЧЕНЬ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МАЛА</a:t>
            </a:r>
            <a:r>
              <a:rPr sz="1600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ИЗ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</a:t>
            </a:r>
            <a:r>
              <a:rPr sz="16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ОТСУТСТВИЯ</a:t>
            </a:r>
            <a:r>
              <a:rPr sz="1600" spc="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ЗУБОВ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endParaRPr sz="1600">
              <a:latin typeface="Century Gothic"/>
              <a:cs typeface="Century Gothic"/>
            </a:endParaRPr>
          </a:p>
          <a:p>
            <a:pPr marL="299085" marR="417830">
              <a:lnSpc>
                <a:spcPts val="2400"/>
              </a:lnSpc>
              <a:spcBef>
                <a:spcPts val="80"/>
              </a:spcBef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КОРОТКИХ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РАЗМЕРОВ</a:t>
            </a:r>
            <a:r>
              <a:rPr sz="1600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ЧЕЛЮСТЕЙ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ЦЕЛИКОМ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ЗАПОЛНЕНА</a:t>
            </a:r>
            <a:r>
              <a:rPr sz="1600" spc="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ЯЗЫКОМ</a:t>
            </a:r>
            <a:r>
              <a:rPr sz="1600" spc="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1600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ИМЕЕТ</a:t>
            </a:r>
            <a:r>
              <a:rPr sz="1600" spc="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ХОРОШО</a:t>
            </a:r>
            <a:endParaRPr sz="1600">
              <a:latin typeface="Century Gothic"/>
              <a:cs typeface="Century Gothic"/>
            </a:endParaRPr>
          </a:p>
          <a:p>
            <a:pPr marL="299085">
              <a:lnSpc>
                <a:spcPts val="2320"/>
              </a:lnSpc>
            </a:pP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РАЗВИТУЮ</a:t>
            </a:r>
            <a:r>
              <a:rPr sz="1600" spc="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FFFFFF"/>
                </a:solidFill>
                <a:latin typeface="Century Gothic"/>
                <a:cs typeface="Century Gothic"/>
              </a:rPr>
              <a:t>МУСКУЛАТУРУ</a:t>
            </a:r>
            <a:r>
              <a:rPr sz="1600" spc="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entury Gothic"/>
                <a:cs typeface="Century Gothic"/>
              </a:rPr>
              <a:t>ГУБ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2000">
              <a:latin typeface="Century Gothic"/>
              <a:cs typeface="Century Gothic"/>
            </a:endParaRPr>
          </a:p>
          <a:p>
            <a:pPr marL="299085" marR="311150" indent="-287020">
              <a:lnSpc>
                <a:spcPct val="107000"/>
              </a:lnSpc>
              <a:spcBef>
                <a:spcPts val="910"/>
              </a:spcBef>
              <a:buClr>
                <a:srgbClr val="F4B54A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Зубы</a:t>
            </a:r>
            <a:r>
              <a:rPr sz="2000" cap="small" spc="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у</a:t>
            </a:r>
            <a:r>
              <a:rPr sz="2000" cap="small" spc="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человека</a:t>
            </a:r>
            <a:r>
              <a:rPr sz="2000" cap="small" spc="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развиваются</a:t>
            </a:r>
            <a:r>
              <a:rPr sz="2000" cap="small" spc="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000" cap="small" spc="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2000" cap="small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этапа: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сначала</a:t>
            </a:r>
            <a:r>
              <a:rPr sz="2000" cap="small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появляются</a:t>
            </a:r>
            <a:r>
              <a:rPr sz="2000" cap="small" spc="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молочные</a:t>
            </a:r>
            <a:r>
              <a:rPr sz="2000" cap="small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20" dirty="0">
                <a:solidFill>
                  <a:srgbClr val="FFFFFF"/>
                </a:solidFill>
                <a:latin typeface="Century Gothic"/>
                <a:cs typeface="Century Gothic"/>
              </a:rPr>
              <a:t>зубы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(выпадающие),</a:t>
            </a:r>
            <a:r>
              <a:rPr sz="2000" cap="small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dirty="0">
                <a:solidFill>
                  <a:srgbClr val="FFFFFF"/>
                </a:solidFill>
                <a:latin typeface="Century Gothic"/>
                <a:cs typeface="Century Gothic"/>
              </a:rPr>
              <a:t>которые</a:t>
            </a:r>
            <a:r>
              <a:rPr sz="2000" cap="small" spc="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cap="small" spc="-10" dirty="0">
                <a:solidFill>
                  <a:srgbClr val="FFFFFF"/>
                </a:solidFill>
                <a:latin typeface="Century Gothic"/>
                <a:cs typeface="Century Gothic"/>
              </a:rPr>
              <a:t>заменяются постоянными.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7609" y="2007489"/>
            <a:ext cx="4279265" cy="2851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6710</Words>
  <Application>Microsoft Office PowerPoint</Application>
  <PresentationFormat>Широкоэкранный</PresentationFormat>
  <Paragraphs>437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Century Gothic</vt:lpstr>
      <vt:lpstr>Arial Black</vt:lpstr>
      <vt:lpstr>Wingdings</vt:lpstr>
      <vt:lpstr>Arial</vt:lpstr>
      <vt:lpstr>Office Theme</vt:lpstr>
      <vt:lpstr>Презентация PowerPoint</vt:lpstr>
      <vt:lpstr>Пищеварительная</vt:lpstr>
      <vt:lpstr>ПИЩЕВАРИТЕЛЬНАЯ СИСТЕМА ЧЕЛОВЕКА (SYSTEMA DIGESTORIUM)</vt:lpstr>
      <vt:lpstr>Презентация PowerPoint</vt:lpstr>
      <vt:lpstr>РАЗВИТИЕ ПИЩЕВАРИТЕЛЬНОЙ СИСТЕМЫ</vt:lpstr>
      <vt:lpstr>Презентация PowerPoint</vt:lpstr>
      <vt:lpstr>Презентация PowerPoint</vt:lpstr>
      <vt:lpstr>РОТОВАЯ ПОЛОСТЬ, ЗУБЫ</vt:lpstr>
      <vt:lpstr>ВОЗРАСТНЫЕ ОСОБЕННОСТИ:</vt:lpstr>
      <vt:lpstr>Презентация PowerPoint</vt:lpstr>
      <vt:lpstr>Презентация PowerPoint</vt:lpstr>
      <vt:lpstr>Презентация PowerPoint</vt:lpstr>
      <vt:lpstr>СЛЮННЫЕ ЖЕЛЕЗЫ</vt:lpstr>
      <vt:lpstr>Презентация PowerPoint</vt:lpstr>
      <vt:lpstr>ПИЩЕВОД</vt:lpstr>
      <vt:lpstr>ПИЩЕВОД</vt:lpstr>
      <vt:lpstr>ЖЕЛУДОК</vt:lpstr>
      <vt:lpstr>Презентация PowerPoint</vt:lpstr>
      <vt:lpstr>ТОНКАЯ КИШКА</vt:lpstr>
      <vt:lpstr>ДВЕНАДЦАТИПЕРСТНАЯ КИШКА</vt:lpstr>
      <vt:lpstr>Презентация PowerPoint</vt:lpstr>
      <vt:lpstr>ТОЛСТАЯ КИШКА</vt:lpstr>
      <vt:lpstr>Презентация PowerPoint</vt:lpstr>
      <vt:lpstr>Презентация PowerPoint</vt:lpstr>
      <vt:lpstr>ИЗ ЗАДНЕЙ КИШКИ ВОЗНИКАЮТ:</vt:lpstr>
      <vt:lpstr>КЛОАКА</vt:lpstr>
      <vt:lpstr>Презентация PowerPoint</vt:lpstr>
      <vt:lpstr>ПОДЖЕЛУДОЧНАЯ ЖЕЛЕЗА</vt:lpstr>
      <vt:lpstr>РАЗВИТИЕ ПОДЖЕЛУДОЧНОЙ ЖЕЛЕЗЫ</vt:lpstr>
      <vt:lpstr>ПЕЧЕНЬ</vt:lpstr>
      <vt:lpstr>РОЛЬ ПЕЧЕНИ В ОРГАНИЗМЕ. ЖЕЛЧЬ.</vt:lpstr>
      <vt:lpstr>АНОМАЛИИ ЖЕЛЧНОГО ПУЗЫРЯ</vt:lpstr>
      <vt:lpstr>Презентация PowerPoint</vt:lpstr>
      <vt:lpstr>АНАТОМО-ФИЗИОЛОГИЧЕСКИЕ ОСОБЕННОСТИ ОРГАНОВ ПИЩЕВАРЕНИЯ У ДЕТЕЙ РАННЕГО ВОЗРАСТА</vt:lpstr>
      <vt:lpstr>АНАТОМО-ФИЗИОЛОГИЧЕСКИЕ ОСОБЕННОСТИ ОРГАНОВ ПИЩЕВАРЕНИЯ У ДЕТЕЙ ДОШКОЛЬНОГО ВОЗРАСТА</vt:lpstr>
      <vt:lpstr>Презентация PowerPoint</vt:lpstr>
      <vt:lpstr>Презентация PowerPoint</vt:lpstr>
      <vt:lpstr>Тестовые задания по теме «Возрастные особенности пищеварительной системы»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анатомии пищеварительной системы</dc:title>
  <dc:creator>admin</dc:creator>
  <cp:lastModifiedBy>Федорова Елена Юрьевна</cp:lastModifiedBy>
  <cp:revision>1</cp:revision>
  <dcterms:created xsi:type="dcterms:W3CDTF">2022-11-08T05:25:29Z</dcterms:created>
  <dcterms:modified xsi:type="dcterms:W3CDTF">2022-11-09T13:55:46Z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2022-11-08T00:00:00Z</vt:filetime>
  </property>
</Properties>
</file>