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70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72" r:id="rId16"/>
    <p:sldId id="273" r:id="rId17"/>
    <p:sldId id="274" r:id="rId18"/>
    <p:sldId id="275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brnadzor.gov.ru/common/upload/files/Upravlenie_nadzora_i_kontrolya_za_OUiNO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brnadzor.gov.ru/common/upload/Polozhenie_ob_Upravlenii_gosudarstvennykh_uslug_Rosobrnadzora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obrnadzor.gov.ru/ru/about/subordinated_organizations/imca/" TargetMode="External"/><Relationship Id="rId3" Type="http://schemas.openxmlformats.org/officeDocument/2006/relationships/hyperlink" Target="http://obrnadzor.gov.ru/ru/about/interaction_with_subjects/" TargetMode="External"/><Relationship Id="rId7" Type="http://schemas.openxmlformats.org/officeDocument/2006/relationships/hyperlink" Target="http://www.obrnadzor.gov.ru/ru/about/subordinated_organizations/rosakkredagentstvo/" TargetMode="External"/><Relationship Id="rId2" Type="http://schemas.openxmlformats.org/officeDocument/2006/relationships/hyperlink" Target="http://obrnadzor.gov.ru/common/upload/doc_list/PPRF_N_594_ot_15.07.2013_-Polozhenie_o_Sluzhbe_R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brnadzor.gov.ru/ru/about/subordinated_organizations/glavekspertcentr/" TargetMode="External"/><Relationship Id="rId5" Type="http://schemas.openxmlformats.org/officeDocument/2006/relationships/hyperlink" Target="http://obrnadzor.gov.ru/ru/about/subordinated_organizations/fct/" TargetMode="External"/><Relationship Id="rId4" Type="http://schemas.openxmlformats.org/officeDocument/2006/relationships/hyperlink" Target="http://obrnadzor.gov.ru/ru/about/subordinated_organizations/fipi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dogm.mos.ru/about/staff-and-department/alimov_gayyar_taerovich/" TargetMode="External"/><Relationship Id="rId13" Type="http://schemas.openxmlformats.org/officeDocument/2006/relationships/hyperlink" Target="http://dogm.mos.ru/about/staff-and-department/pavlov_igor_sergeevich/" TargetMode="External"/><Relationship Id="rId18" Type="http://schemas.openxmlformats.org/officeDocument/2006/relationships/hyperlink" Target="http://dogm.mos.ru/about/staff-and-department/fertman_viktor_aleksandrovich/" TargetMode="External"/><Relationship Id="rId3" Type="http://schemas.openxmlformats.org/officeDocument/2006/relationships/hyperlink" Target="http://dogm.mos.ru/about/staff-and-department/tikhonov_mikhail_yurevich/" TargetMode="External"/><Relationship Id="rId7" Type="http://schemas.openxmlformats.org/officeDocument/2006/relationships/hyperlink" Target="http://dogm.mos.ru/about/staff-and-department/muratov_aleksandr_vladimirovich/" TargetMode="External"/><Relationship Id="rId12" Type="http://schemas.openxmlformats.org/officeDocument/2006/relationships/hyperlink" Target="http://dogm.mos.ru/about/staff-and-department/glazkova_olga_vladimirovna/" TargetMode="External"/><Relationship Id="rId17" Type="http://schemas.openxmlformats.org/officeDocument/2006/relationships/hyperlink" Target="http://dogm.mos.ru/about/staff-and-department/smirnitskaya_marina_vladimirovna/" TargetMode="External"/><Relationship Id="rId2" Type="http://schemas.openxmlformats.org/officeDocument/2006/relationships/hyperlink" Target="http://dogm.mos.ru/about/staff-and-department/kalina_isaak_iosifovich/" TargetMode="External"/><Relationship Id="rId16" Type="http://schemas.openxmlformats.org/officeDocument/2006/relationships/hyperlink" Target="http://dogm.mos.ru/about/staff-and-department/kozhevnikov_sergey_mikhaylovich/" TargetMode="External"/><Relationship Id="rId20" Type="http://schemas.openxmlformats.org/officeDocument/2006/relationships/hyperlink" Target="http://dogm.mos.ru/about/staff-and-department/yurenko_nikolay_aleksandrovi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gm.mos.ru/about/staff-and-department/molotkov_aleksandr_borisovich/" TargetMode="External"/><Relationship Id="rId11" Type="http://schemas.openxmlformats.org/officeDocument/2006/relationships/hyperlink" Target="http://dogm.mos.ru/about/staff-and-department/gavrilov_aleksandr_vladimirovich/" TargetMode="External"/><Relationship Id="rId5" Type="http://schemas.openxmlformats.org/officeDocument/2006/relationships/hyperlink" Target="http://dogm.mos.ru/about/staff-and-department/zaytseva_anna_svyatoslavovna/" TargetMode="External"/><Relationship Id="rId15" Type="http://schemas.openxmlformats.org/officeDocument/2006/relationships/hyperlink" Target="http://dogm.mos.ru/about/staff-and-department/razdin_vladimir_ivanovich/" TargetMode="External"/><Relationship Id="rId10" Type="http://schemas.openxmlformats.org/officeDocument/2006/relationships/hyperlink" Target="http://dogm.mos.ru/about/staff-and-department/vasileva_tatyana_viktorovna/" TargetMode="External"/><Relationship Id="rId19" Type="http://schemas.openxmlformats.org/officeDocument/2006/relationships/hyperlink" Target="http://dogm.mos.ru/about/staff-and-department/karpov_pavel_vladimirovich/" TargetMode="External"/><Relationship Id="rId4" Type="http://schemas.openxmlformats.org/officeDocument/2006/relationships/hyperlink" Target="http://dogm.mos.ru/about/staff-and-department/tarasenko_yuriy_vladimirovich/" TargetMode="External"/><Relationship Id="rId9" Type="http://schemas.openxmlformats.org/officeDocument/2006/relationships/hyperlink" Target="http://dogm.mos.ru/about/staff-and-department/vinogradova_irina_nikolaevna_2/" TargetMode="External"/><Relationship Id="rId14" Type="http://schemas.openxmlformats.org/officeDocument/2006/relationships/hyperlink" Target="http://dogm.mos.ru/about/staff-and-department/sinelnikova_zhanna_anatolevn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brnadzor.gov.ru/common/upload/Reglament_vnutrenney_organizatsii_Rosobrnadzora_.doc" TargetMode="External"/><Relationship Id="rId2" Type="http://schemas.openxmlformats.org/officeDocument/2006/relationships/hyperlink" Target="http://obrnadzor.gov.ru/common/upload/Polozhenie_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органы, осуществляющие государственное управление в сфере образования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Управление надзора и контроля за деятельностью органов исполнительной власти субъектов Российской Федерации</a:t>
            </a:r>
          </a:p>
          <a:p>
            <a:r>
              <a:rPr lang="ru-RU" dirty="0" smtClean="0"/>
              <a:t>Управление надзора и контроля за деятельностью органов исполнительной власти субъектов Российской Федерации осуществляет: контроль и надзор за соблюдением органами исполнительной власти субъектов Российской Федерации, осуществляющими государственное управление в сфере образования, законодательства Российской Федерации в области образования в соответствии с компетенцией </a:t>
            </a:r>
            <a:r>
              <a:rPr lang="ru-RU" dirty="0" err="1" smtClean="0"/>
              <a:t>Рособрнадзора</a:t>
            </a:r>
            <a:r>
              <a:rPr lang="ru-RU" dirty="0" smtClean="0"/>
              <a:t>; контроль и надзор за полнотой и качеством осуществления органами государственной власти субъектов Российской Федерации переданных полномочий Российской Федерации  в области образования; надзор за нормативно-правовым регулированием, осуществляемым органами государственной власти субъектов Российской Федерации по вопросам переданных полномочий Российской Федерации в области образования; контроль  за деятельностью органов опеки и попечительства в отношении несовершеннолетних граждан; контроль за расходованием субвенций из федерального бюджета бюджетам субъектов Российской Федерации на выплату единовременных пособий при всех формах устройства детей, лишенных родительского попечения, в семью в части, касающейся назначения и выплаты единовременного пособия при передаче ребёнка на воспитание в семью.</a:t>
            </a:r>
          </a:p>
          <a:p>
            <a:r>
              <a:rPr lang="ru-RU" dirty="0" smtClean="0"/>
              <a:t>Работа Управления регламентируется соответствующим Положением</a:t>
            </a:r>
          </a:p>
          <a:p>
            <a:r>
              <a:rPr lang="ru-RU" b="1" dirty="0" smtClean="0"/>
              <a:t>Отделы</a:t>
            </a:r>
          </a:p>
          <a:p>
            <a:r>
              <a:rPr lang="ru-RU" dirty="0" smtClean="0"/>
              <a:t>Отдел надзора и контроля за проведением государственной итоговой аттестации</a:t>
            </a:r>
          </a:p>
          <a:p>
            <a:r>
              <a:rPr lang="ru-RU" dirty="0" smtClean="0"/>
              <a:t>Отдел надзора и контроля за деятельностью органов исполнительной власти субъектов Российской Федерации</a:t>
            </a:r>
          </a:p>
          <a:p>
            <a:r>
              <a:rPr lang="ru-RU" dirty="0" smtClean="0"/>
              <a:t>Отдел организационного, аналитического и методического обеспечения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Управление надзора и контроля за организациями, осуществляющими образовательную деятельность</a:t>
            </a:r>
          </a:p>
          <a:p>
            <a:r>
              <a:rPr lang="ru-RU" dirty="0" smtClean="0"/>
              <a:t>Осуществляет контроль и надзор за соблюдением организациями, осуществляющими образовательную деятельность, законодательства Российской Федерации в сфере образования;</a:t>
            </a:r>
          </a:p>
          <a:p>
            <a:r>
              <a:rPr lang="ru-RU" dirty="0" smtClean="0"/>
              <a:t>Осуществляет контроль за соблюдением организациями, осуществляющими образовательную деятельность лицензионных требований;</a:t>
            </a:r>
          </a:p>
          <a:p>
            <a:r>
              <a:rPr lang="ru-RU" dirty="0" smtClean="0"/>
              <a:t>Осуществляет федеральный государственный контроль качества образования, в том числе качества подготовки обучающихся и выпускников, в соответствии с федеральными государственными образовательными стандартами;</a:t>
            </a:r>
          </a:p>
          <a:p>
            <a:r>
              <a:rPr lang="ru-RU" dirty="0" smtClean="0"/>
              <a:t>Осуществляет государственный контроль (надзор) за соблюдением организациями, осуществляющими образовательную деятельность требований законодательства Российской Федерации в сфере защиты детей от информации, причиняющей вред их здоровью и (или) развитию, к используемой в образовательном процессе информационной продукции. </a:t>
            </a:r>
          </a:p>
          <a:p>
            <a:r>
              <a:rPr lang="ru-RU" dirty="0" smtClean="0"/>
              <a:t>Работа Управления регламентируется соответствующим </a:t>
            </a:r>
            <a:r>
              <a:rPr lang="ru-RU" dirty="0" smtClean="0">
                <a:hlinkClick r:id="rId2"/>
              </a:rPr>
              <a:t>Положением </a:t>
            </a:r>
          </a:p>
          <a:p>
            <a:r>
              <a:rPr lang="ru-RU" b="1" dirty="0" smtClean="0">
                <a:hlinkClick r:id="rId2"/>
              </a:rPr>
              <a:t>Отделы</a:t>
            </a:r>
          </a:p>
          <a:p>
            <a:r>
              <a:rPr lang="ru-RU" dirty="0" smtClean="0">
                <a:hlinkClick r:id="rId2"/>
              </a:rPr>
              <a:t>Отдел надзора за исполнением законодательства и лицензионного контроля </a:t>
            </a:r>
          </a:p>
          <a:p>
            <a:r>
              <a:rPr lang="ru-RU" dirty="0" smtClean="0">
                <a:hlinkClick r:id="rId2"/>
              </a:rPr>
              <a:t>Отдел контроля качества образования и мониторинга в системе образования </a:t>
            </a:r>
          </a:p>
          <a:p>
            <a:r>
              <a:rPr lang="ru-RU" dirty="0" smtClean="0">
                <a:hlinkClick r:id="rId2"/>
              </a:rPr>
              <a:t>Отдел координации контрольно-надзорной деятельности</a:t>
            </a:r>
          </a:p>
          <a:p>
            <a:r>
              <a:rPr lang="ru-RU" dirty="0" smtClean="0">
                <a:hlinkClick r:id="rId2"/>
              </a:rPr>
              <a:t>Отдел информационно-аналитического и организационного обеспечения</a:t>
            </a:r>
          </a:p>
          <a:p>
            <a:r>
              <a:rPr lang="ru-RU" dirty="0" smtClean="0">
                <a:hlinkClick r:id="rId2"/>
              </a:rPr>
              <a:t>Отдел по работе с обращениями граждан, межведомственного взаимодействия и внеплановых проверок</a:t>
            </a:r>
          </a:p>
          <a:p>
            <a:r>
              <a:rPr lang="ru-RU" dirty="0" smtClean="0">
                <a:hlinkClick r:id="rId2"/>
              </a:rPr>
              <a:t>Отдел регулирования надзорной деятельности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Управление государственных услуг</a:t>
            </a:r>
          </a:p>
          <a:p>
            <a:r>
              <a:rPr lang="ru-RU" dirty="0" smtClean="0"/>
              <a:t>Обеспечивает оказание государственной услуги по лицензированию образовательной деятельности, государственной аккредитации образовательных учреждений и научных организаций, признания и установления в Российской Федерации эквивалентности документов иностранных государств об образовании. </a:t>
            </a:r>
          </a:p>
          <a:p>
            <a:r>
              <a:rPr lang="ru-RU" dirty="0" smtClean="0"/>
              <a:t>Работа Управления регламентируется соответствующим </a:t>
            </a:r>
            <a:r>
              <a:rPr lang="ru-RU" dirty="0" smtClean="0">
                <a:hlinkClick r:id="rId2"/>
              </a:rPr>
              <a:t>Положением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Отделы</a:t>
            </a:r>
          </a:p>
          <a:p>
            <a:r>
              <a:rPr lang="ru-RU" dirty="0" smtClean="0"/>
              <a:t>Отдел лицензирования</a:t>
            </a:r>
          </a:p>
          <a:p>
            <a:r>
              <a:rPr lang="ru-RU" dirty="0" smtClean="0"/>
              <a:t>Отдел приема и выдачи документов</a:t>
            </a:r>
          </a:p>
          <a:p>
            <a:r>
              <a:rPr lang="ru-RU" dirty="0" smtClean="0"/>
              <a:t>Отдел государственной аккредитации</a:t>
            </a:r>
          </a:p>
          <a:p>
            <a:r>
              <a:rPr lang="ru-RU" dirty="0" smtClean="0"/>
              <a:t>Отдел признания иностранного образования и информационно-аналитического обеспечения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Согласно пунктам 1 и 4 постановления </a:t>
            </a:r>
            <a:r>
              <a:rPr lang="ru-RU" dirty="0" smtClean="0">
                <a:hlinkClick r:id="rId2"/>
              </a:rPr>
              <a:t>Правительства Российской Федерации от 15 июля 2013 г. № 594</a:t>
            </a:r>
            <a:r>
              <a:rPr lang="ru-RU" dirty="0" smtClean="0"/>
              <a:t> «Об утверждении Положения о Федеральной службе по надзору в сфере образования и науки» </a:t>
            </a:r>
            <a:r>
              <a:rPr lang="ru-RU" dirty="0" err="1" smtClean="0"/>
              <a:t>Рособрнадзор</a:t>
            </a:r>
            <a:r>
              <a:rPr lang="ru-RU" dirty="0" smtClean="0"/>
              <a:t> является федеральным органом исполнительной власти, осуществляющим функции по контролю и надзору в сфере образования и науки, непосредственно и через подведомственные ей организации во взаимодействии с другими федеральными органами исполнительной власти, </a:t>
            </a:r>
            <a:r>
              <a:rPr lang="ru-RU" dirty="0" smtClean="0">
                <a:hlinkClick r:id="rId3"/>
              </a:rPr>
              <a:t>органами исполнительной власти субъектов Российской Федерации</a:t>
            </a:r>
            <a:r>
              <a:rPr lang="ru-RU" dirty="0" smtClean="0"/>
              <a:t>, органами местного самоуправления, общественными объединениями и иными организациями.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При этом </a:t>
            </a:r>
            <a:r>
              <a:rPr lang="ru-RU" dirty="0" err="1" smtClean="0"/>
              <a:t>Рособрнадзор</a:t>
            </a:r>
            <a:r>
              <a:rPr lang="ru-RU" dirty="0" smtClean="0"/>
              <a:t> не имеет в своей структуре территориальных органов в субъектах Российской Федерации, подведомственных органов, а также не является учредителем образовательных организаций.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В ведении Федеральной службы по надзору в сфере образования и науки находятся следующие организации: </a:t>
            </a:r>
          </a:p>
          <a:p>
            <a:r>
              <a:rPr lang="ru-RU" dirty="0" smtClean="0">
                <a:hlinkClick r:id="rId4"/>
              </a:rPr>
              <a:t>ФГБНУ «ФИПИ»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5"/>
              </a:rPr>
              <a:t>ФГБУ «ФЦТ» 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ФГБНУ «</a:t>
            </a:r>
            <a:r>
              <a:rPr lang="ru-RU" dirty="0" err="1" smtClean="0">
                <a:hlinkClick r:id="rId6"/>
              </a:rPr>
              <a:t>Главэкспертцентр</a:t>
            </a:r>
            <a:r>
              <a:rPr lang="ru-RU" dirty="0" smtClean="0">
                <a:hlinkClick r:id="rId6"/>
              </a:rPr>
              <a:t>»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7"/>
              </a:rPr>
              <a:t>ФГБУ «</a:t>
            </a:r>
            <a:r>
              <a:rPr lang="ru-RU" dirty="0" err="1" smtClean="0">
                <a:hlinkClick r:id="rId7"/>
              </a:rPr>
              <a:t>Росаккредагентство</a:t>
            </a:r>
            <a:r>
              <a:rPr lang="ru-RU" dirty="0" smtClean="0">
                <a:hlinkClick r:id="rId7"/>
              </a:rPr>
              <a:t>»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8"/>
              </a:rPr>
              <a:t>ФГБУ «ИМЦА»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ФГБНУ «Федеральный институт педагогических измерений» создан приказом Министерства образования Российской Федерации от 02.08.2002 № 2990. Распоряжением Правительства Российской Федерации от 31 декабря 2004 г. № 1749-р Институт передан в ведение Федеральной службы по надзору в сфере образования и науки (</a:t>
            </a:r>
            <a:r>
              <a:rPr lang="ru-RU" dirty="0" err="1" smtClean="0"/>
              <a:t>Рособрнадзор</a:t>
            </a:r>
            <a:r>
              <a:rPr lang="ru-RU" dirty="0" smtClean="0"/>
              <a:t>) для содействия в исполнении государственных функций по контролю и надзору в сфере образования.</a:t>
            </a:r>
          </a:p>
          <a:p>
            <a:r>
              <a:rPr lang="ru-RU" dirty="0" smtClean="0"/>
              <a:t>ФИПИ занимается разработкой технологий и методик педагогических измерений оценки качества образования, научно-методического обеспечения единого государственного экзамена в Российской Федерации и других мероприятий по контролю качества образования с использованием измерительных методов (в части федеральных компонентов государственных образовательных стандартов).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ФЕДЕРАЛЬНОЕ ГОСУДАРСТВЕННОЕ БЮДЖЕТНОЕ УЧРЕЖДЕНИЕ «ФЕДЕРАЛЬНЫЙ ЦЕНТР ТЕСТИРОВАНИЯ» (ФЦТ)</a:t>
            </a:r>
          </a:p>
          <a:p>
            <a:r>
              <a:rPr lang="ru-RU" dirty="0" smtClean="0"/>
              <a:t>ФГБУ «Федеральный центр тестирования» создан в целях содействия </a:t>
            </a:r>
            <a:r>
              <a:rPr lang="ru-RU" dirty="0" err="1" smtClean="0"/>
              <a:t>Рособрнадзору</a:t>
            </a:r>
            <a:r>
              <a:rPr lang="ru-RU" dirty="0" smtClean="0"/>
              <a:t> в осуществлении его полномочий, в том числе по организации проведения единого государственного экзамена, формированию и ведению информационных ресурсов.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Главэкспертцентр</a:t>
            </a:r>
            <a:endParaRPr lang="ru-RU" b="1" dirty="0" smtClean="0"/>
          </a:p>
          <a:p>
            <a:r>
              <a:rPr lang="ru-RU" dirty="0" smtClean="0"/>
              <a:t>С 2011 года основным видом деятельности </a:t>
            </a:r>
            <a:r>
              <a:rPr lang="ru-RU" dirty="0" err="1" smtClean="0"/>
              <a:t>Главэкспертцентра</a:t>
            </a:r>
            <a:r>
              <a:rPr lang="ru-RU" dirty="0" smtClean="0"/>
              <a:t> является обеспечение полномочия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по признанию образования и (или) квалификации, полученных в иностранном государстве.</a:t>
            </a:r>
          </a:p>
          <a:p>
            <a:r>
              <a:rPr lang="ru-RU" dirty="0" smtClean="0"/>
              <a:t>На основании части 14 статьи 107 Федерального закона от 29.12.2012 № 273-ФЗ «Об образовании в Российской Федерации» и в соответствии с распоряжением Правительства РФ от 27.02.2014 № 272-р  «Об уполномоченной организации, осуществляющей функции национального информационного центра по информационному обеспечению признания в Российской Федерации образования и (или) квалификации, ученых степеней и ученых званий, полученных в иностранном государстве определено федеральное государственное научное учреждение «Главный государственный экспертный центр оценки образования» (ФГБНУ «</a:t>
            </a:r>
            <a:r>
              <a:rPr lang="ru-RU" dirty="0" err="1" smtClean="0"/>
              <a:t>Главэкспертцентр</a:t>
            </a:r>
            <a:r>
              <a:rPr lang="ru-RU" dirty="0" smtClean="0"/>
              <a:t>»).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Федеральное государственное бюджетное учреждение «Национальное </a:t>
            </a:r>
            <a:r>
              <a:rPr lang="ru-RU" dirty="0" err="1" smtClean="0"/>
              <a:t>аккредитационное</a:t>
            </a:r>
            <a:r>
              <a:rPr lang="ru-RU" dirty="0" smtClean="0"/>
              <a:t> агентство в сфере образования» (ФГБУ «</a:t>
            </a:r>
            <a:r>
              <a:rPr lang="ru-RU" dirty="0" err="1" smtClean="0"/>
              <a:t>Росаккредагентство</a:t>
            </a:r>
            <a:r>
              <a:rPr lang="ru-RU" dirty="0" smtClean="0"/>
              <a:t>») создано приказом Госкомвуза России от 18.04.1995 № 570 для организационно-технического и информационно-аналитического сопровождения процедур государственной аккредитации образовательных организаций в рамках полномочий Федеральной службы по надзору в сфере образования и науки (</a:t>
            </a:r>
            <a:r>
              <a:rPr lang="ru-RU" dirty="0" err="1" smtClean="0"/>
              <a:t>Рособрнадзора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Целью деятельности ФГБУ «ИМЦА» является оказание услуг в осуществлении государственных функций по основным видам деятельности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в соответствии с государственным заданием, утверждаемым Учредителем. </a:t>
            </a:r>
          </a:p>
          <a:p>
            <a:r>
              <a:rPr lang="ru-RU" dirty="0" smtClean="0"/>
              <a:t>ФГБУ «ИМЦА» создан в целях содействия </a:t>
            </a:r>
            <a:r>
              <a:rPr lang="ru-RU" dirty="0" err="1" smtClean="0"/>
              <a:t>Рособрнадзору</a:t>
            </a:r>
            <a:r>
              <a:rPr lang="ru-RU" dirty="0" smtClean="0"/>
              <a:t> в осуществлении его полномочий, в том числе информационно-аналитического сопровождения и ведения информационных ресурсов. </a:t>
            </a:r>
            <a:endParaRPr lang="ru-RU" smtClean="0"/>
          </a:p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Департамент образования города Москвы - является отраслевым органом исполнительной власти города Москвы, осуществляющим государственное управление и проводящим государственную политику в сфере образования с учетом региональных социально-экономических особенностей города Москвы, обеспечивающим функционирование системы образования в интересах жителей города Москвы, реализацию конституционного права на образование, а также организацию и предоставление государственных услуг в области дошкольного, начального общего, основного общего, среднего общего, дополнительного, среднего профессионального и высшего образования.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Минобрнауки</a:t>
            </a:r>
            <a:r>
              <a:rPr lang="ru-RU" dirty="0" smtClean="0"/>
              <a:t> России является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научной, научно-технической и инновационной деятельности, </a:t>
            </a:r>
            <a:r>
              <a:rPr lang="ru-RU" dirty="0" err="1" smtClean="0"/>
              <a:t>нанотехнологий</a:t>
            </a:r>
            <a:r>
              <a:rPr lang="ru-RU" dirty="0" smtClean="0"/>
              <a:t>, интеллектуальной собственности, а также в сфере воспитания, социальной поддержки и социальной защиты обучающихся и воспитанников образовательных учреждений.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b="1" dirty="0" smtClean="0"/>
              <a:t>Департамент образования города Москвы </a:t>
            </a:r>
          </a:p>
          <a:p>
            <a:r>
              <a:rPr lang="ru-RU" dirty="0" smtClean="0">
                <a:hlinkClick r:id="rId2"/>
              </a:rPr>
              <a:t>Калина </a:t>
            </a:r>
            <a:r>
              <a:rPr lang="ru-RU" smtClean="0">
                <a:hlinkClick r:id="rId2"/>
              </a:rPr>
              <a:t>Исаак Иосифович</a:t>
            </a:r>
            <a:r>
              <a:rPr lang="ru-RU" smtClean="0"/>
              <a:t> Министр </a:t>
            </a:r>
            <a:r>
              <a:rPr lang="ru-RU" dirty="0" smtClean="0"/>
              <a:t>Правительства Москвы, руководитель Департамента образования г.Москвы</a:t>
            </a:r>
          </a:p>
          <a:p>
            <a:r>
              <a:rPr lang="ru-RU" dirty="0" smtClean="0">
                <a:hlinkClick r:id="rId3"/>
              </a:rPr>
              <a:t>Тихонов Михаил </a:t>
            </a:r>
            <a:r>
              <a:rPr lang="ru-RU" dirty="0" err="1" smtClean="0">
                <a:hlinkClick r:id="rId3"/>
              </a:rPr>
              <a:t>Юрьевич</a:t>
            </a:r>
            <a:r>
              <a:rPr lang="ru-RU" dirty="0" err="1" smtClean="0"/>
              <a:t>Первый</a:t>
            </a:r>
            <a:r>
              <a:rPr lang="ru-RU" dirty="0" smtClean="0"/>
              <a:t> заместитель руководителя </a:t>
            </a:r>
          </a:p>
          <a:p>
            <a:pPr lvl="1"/>
            <a:r>
              <a:rPr lang="ru-RU" dirty="0" err="1" smtClean="0">
                <a:hlinkClick r:id="rId4"/>
              </a:rPr>
              <a:t>Тарасенко</a:t>
            </a:r>
            <a:r>
              <a:rPr lang="ru-RU" dirty="0" smtClean="0">
                <a:hlinkClick r:id="rId4"/>
              </a:rPr>
              <a:t> Юрий </a:t>
            </a:r>
            <a:r>
              <a:rPr lang="ru-RU" dirty="0" err="1" smtClean="0">
                <a:hlinkClick r:id="rId4"/>
              </a:rPr>
              <a:t>Владимирович</a:t>
            </a:r>
            <a:r>
              <a:rPr lang="ru-RU" dirty="0" err="1" smtClean="0"/>
              <a:t>Правовое</a:t>
            </a:r>
            <a:r>
              <a:rPr lang="ru-RU" dirty="0" smtClean="0"/>
              <a:t> управление </a:t>
            </a:r>
            <a:r>
              <a:rPr lang="ru-RU" i="1" dirty="0" smtClean="0"/>
              <a:t>+7 (495) 366-46-31 </a:t>
            </a:r>
            <a:endParaRPr lang="ru-RU" dirty="0" smtClean="0"/>
          </a:p>
          <a:p>
            <a:pPr lvl="1"/>
            <a:r>
              <a:rPr lang="ru-RU" dirty="0" smtClean="0">
                <a:hlinkClick r:id="rId5"/>
              </a:rPr>
              <a:t>Зайцева Анна </a:t>
            </a:r>
            <a:r>
              <a:rPr lang="ru-RU" dirty="0" err="1" smtClean="0">
                <a:hlinkClick r:id="rId5"/>
              </a:rPr>
              <a:t>Святославовна</a:t>
            </a:r>
            <a:r>
              <a:rPr lang="ru-RU" dirty="0" err="1" smtClean="0"/>
              <a:t>Управление</a:t>
            </a:r>
            <a:r>
              <a:rPr lang="ru-RU" dirty="0" smtClean="0"/>
              <a:t> по работе с обращениями граждан </a:t>
            </a:r>
            <a:r>
              <a:rPr lang="ru-RU" i="1" dirty="0" smtClean="0"/>
              <a:t>+7 (495) 366-97-11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>
                <a:hlinkClick r:id="rId6"/>
              </a:rPr>
              <a:t>Молотков Александр </a:t>
            </a:r>
            <a:r>
              <a:rPr lang="ru-RU" dirty="0" err="1" smtClean="0">
                <a:hlinkClick r:id="rId6"/>
              </a:rPr>
              <a:t>Борисович</a:t>
            </a:r>
            <a:r>
              <a:rPr lang="ru-RU" dirty="0" err="1" smtClean="0"/>
              <a:t>Управление</a:t>
            </a:r>
            <a:r>
              <a:rPr lang="ru-RU" dirty="0" smtClean="0"/>
              <a:t> координации государственной программы </a:t>
            </a:r>
            <a:r>
              <a:rPr lang="ru-RU" i="1" dirty="0" smtClean="0"/>
              <a:t>+7 (495) 366-52-91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>
                <a:hlinkClick r:id="rId7"/>
              </a:rPr>
              <a:t>Муратов Александр </a:t>
            </a:r>
            <a:r>
              <a:rPr lang="ru-RU" dirty="0" err="1" smtClean="0">
                <a:hlinkClick r:id="rId7"/>
              </a:rPr>
              <a:t>Владимирович</a:t>
            </a:r>
            <a:r>
              <a:rPr lang="ru-RU" dirty="0" err="1" smtClean="0"/>
              <a:t>Управление</a:t>
            </a:r>
            <a:r>
              <a:rPr lang="ru-RU" dirty="0" smtClean="0"/>
              <a:t> экономического анализа </a:t>
            </a:r>
            <a:r>
              <a:rPr lang="ru-RU" i="1" dirty="0" smtClean="0"/>
              <a:t>+7 (495) 365-00-31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8"/>
              </a:rPr>
              <a:t>Алимов </a:t>
            </a:r>
            <a:r>
              <a:rPr lang="ru-RU" dirty="0" err="1" smtClean="0">
                <a:hlinkClick r:id="rId8"/>
              </a:rPr>
              <a:t>Гайяр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Таерович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 </a:t>
            </a:r>
          </a:p>
          <a:p>
            <a:pPr lvl="1"/>
            <a:r>
              <a:rPr lang="ru-RU" dirty="0" smtClean="0">
                <a:hlinkClick r:id="rId9"/>
              </a:rPr>
              <a:t>Виноградова Ирина Николаевна </a:t>
            </a:r>
            <a:r>
              <a:rPr lang="ru-RU" dirty="0" smtClean="0"/>
              <a:t>Управление государственного надзора и контроля в сфере образования </a:t>
            </a:r>
          </a:p>
          <a:p>
            <a:r>
              <a:rPr lang="ru-RU" dirty="0" smtClean="0">
                <a:hlinkClick r:id="rId10"/>
              </a:rPr>
              <a:t>Васильева Татьяна </a:t>
            </a:r>
            <a:r>
              <a:rPr lang="ru-RU" dirty="0" err="1" smtClean="0">
                <a:hlinkClick r:id="rId10"/>
              </a:rPr>
              <a:t>Викторовна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</a:t>
            </a:r>
          </a:p>
          <a:p>
            <a:pPr lvl="1"/>
            <a:r>
              <a:rPr lang="ru-RU" dirty="0" smtClean="0"/>
              <a:t>Управление реализации государственной политики в сфере образования </a:t>
            </a:r>
          </a:p>
          <a:p>
            <a:r>
              <a:rPr lang="ru-RU" dirty="0" smtClean="0">
                <a:hlinkClick r:id="rId11"/>
              </a:rPr>
              <a:t>Гаврилов Александр </a:t>
            </a:r>
            <a:r>
              <a:rPr lang="ru-RU" dirty="0" err="1" smtClean="0">
                <a:hlinkClick r:id="rId11"/>
              </a:rPr>
              <a:t>Владимирович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</a:t>
            </a:r>
          </a:p>
          <a:p>
            <a:pPr lvl="1"/>
            <a:r>
              <a:rPr lang="ru-RU" dirty="0" smtClean="0">
                <a:hlinkClick r:id="rId12"/>
              </a:rPr>
              <a:t>Глазкова Ольга </a:t>
            </a:r>
            <a:r>
              <a:rPr lang="ru-RU" dirty="0" err="1" smtClean="0">
                <a:hlinkClick r:id="rId12"/>
              </a:rPr>
              <a:t>Владимировна</a:t>
            </a:r>
            <a:r>
              <a:rPr lang="ru-RU" dirty="0" err="1" smtClean="0"/>
              <a:t>Управление</a:t>
            </a:r>
            <a:r>
              <a:rPr lang="ru-RU" dirty="0" smtClean="0"/>
              <a:t> по развитию государственно-общественного управления и связей с общественностью </a:t>
            </a:r>
            <a:r>
              <a:rPr lang="ru-RU" i="1" dirty="0" smtClean="0"/>
              <a:t>+7 (495) 957-75-00</a:t>
            </a:r>
            <a:r>
              <a:rPr lang="ru-RU" dirty="0" smtClean="0"/>
              <a:t> 39-012 </a:t>
            </a:r>
          </a:p>
          <a:p>
            <a:r>
              <a:rPr lang="ru-RU" dirty="0" smtClean="0">
                <a:hlinkClick r:id="rId13"/>
              </a:rPr>
              <a:t>Павлов Игорь </a:t>
            </a:r>
            <a:r>
              <a:rPr lang="ru-RU" dirty="0" err="1" smtClean="0">
                <a:hlinkClick r:id="rId13"/>
              </a:rPr>
              <a:t>Сергеевич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</a:t>
            </a:r>
          </a:p>
          <a:p>
            <a:pPr lvl="1"/>
            <a:r>
              <a:rPr lang="ru-RU" dirty="0" smtClean="0">
                <a:hlinkClick r:id="rId14"/>
              </a:rPr>
              <a:t>Синельникова Жанна </a:t>
            </a:r>
            <a:r>
              <a:rPr lang="ru-RU" dirty="0" err="1" smtClean="0">
                <a:hlinkClick r:id="rId14"/>
              </a:rPr>
              <a:t>Анатольевна</a:t>
            </a:r>
            <a:r>
              <a:rPr lang="ru-RU" dirty="0" err="1" smtClean="0"/>
              <a:t>Управление</a:t>
            </a:r>
            <a:r>
              <a:rPr lang="ru-RU" dirty="0" smtClean="0"/>
              <a:t> координации воспитательной работы и профилактики правонарушений </a:t>
            </a:r>
            <a:r>
              <a:rPr lang="ru-RU" i="1" dirty="0" smtClean="0"/>
              <a:t>+7 (499) 369-20-03</a:t>
            </a:r>
            <a:r>
              <a:rPr lang="ru-RU" dirty="0" smtClean="0"/>
              <a:t> </a:t>
            </a:r>
          </a:p>
          <a:p>
            <a:r>
              <a:rPr lang="ru-RU" dirty="0" err="1" smtClean="0">
                <a:hlinkClick r:id="rId15"/>
              </a:rPr>
              <a:t>Раздин</a:t>
            </a:r>
            <a:r>
              <a:rPr lang="ru-RU" dirty="0" smtClean="0">
                <a:hlinkClick r:id="rId15"/>
              </a:rPr>
              <a:t> Владимир </a:t>
            </a:r>
            <a:r>
              <a:rPr lang="ru-RU" dirty="0" err="1" smtClean="0">
                <a:hlinkClick r:id="rId15"/>
              </a:rPr>
              <a:t>Иванович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</a:t>
            </a:r>
          </a:p>
          <a:p>
            <a:pPr lvl="1"/>
            <a:r>
              <a:rPr lang="ru-RU" dirty="0" smtClean="0">
                <a:hlinkClick r:id="rId16"/>
              </a:rPr>
              <a:t>Кожевников Сергей </a:t>
            </a:r>
            <a:r>
              <a:rPr lang="ru-RU" dirty="0" err="1" smtClean="0">
                <a:hlinkClick r:id="rId16"/>
              </a:rPr>
              <a:t>Михайлович</a:t>
            </a:r>
            <a:r>
              <a:rPr lang="ru-RU" dirty="0" err="1" smtClean="0"/>
              <a:t>Управление</a:t>
            </a:r>
            <a:r>
              <a:rPr lang="ru-RU" dirty="0" smtClean="0"/>
              <a:t> развития информационных технологий </a:t>
            </a:r>
            <a:r>
              <a:rPr lang="ru-RU" i="1" dirty="0" smtClean="0"/>
              <a:t>+7 (499) 369-73-45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Управление координации и планирования </a:t>
            </a:r>
          </a:p>
          <a:p>
            <a:r>
              <a:rPr lang="ru-RU" dirty="0" smtClean="0">
                <a:hlinkClick r:id="rId17"/>
              </a:rPr>
              <a:t>Смирницкая Марина </a:t>
            </a:r>
            <a:r>
              <a:rPr lang="ru-RU" dirty="0" err="1" smtClean="0">
                <a:hlinkClick r:id="rId17"/>
              </a:rPr>
              <a:t>Владимировна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</a:t>
            </a:r>
          </a:p>
          <a:p>
            <a:pPr lvl="1"/>
            <a:r>
              <a:rPr lang="ru-RU" dirty="0" smtClean="0"/>
              <a:t>Управление реализации государственной политики в сфере образования </a:t>
            </a:r>
          </a:p>
          <a:p>
            <a:r>
              <a:rPr lang="ru-RU" dirty="0" err="1" smtClean="0">
                <a:hlinkClick r:id="rId18"/>
              </a:rPr>
              <a:t>Фертман</a:t>
            </a:r>
            <a:r>
              <a:rPr lang="ru-RU" dirty="0" smtClean="0">
                <a:hlinkClick r:id="rId18"/>
              </a:rPr>
              <a:t> Виктор </a:t>
            </a:r>
            <a:r>
              <a:rPr lang="ru-RU" dirty="0" err="1" smtClean="0">
                <a:hlinkClick r:id="rId18"/>
              </a:rPr>
              <a:t>Александрович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</a:t>
            </a:r>
          </a:p>
          <a:p>
            <a:pPr lvl="1"/>
            <a:r>
              <a:rPr lang="ru-RU" dirty="0" smtClean="0">
                <a:hlinkClick r:id="rId19"/>
              </a:rPr>
              <a:t>Карпов Павел </a:t>
            </a:r>
            <a:r>
              <a:rPr lang="ru-RU" dirty="0" err="1" smtClean="0">
                <a:hlinkClick r:id="rId19"/>
              </a:rPr>
              <a:t>Владимирович</a:t>
            </a:r>
            <a:r>
              <a:rPr lang="ru-RU" dirty="0" err="1" smtClean="0"/>
              <a:t>Управление</a:t>
            </a:r>
            <a:r>
              <a:rPr lang="ru-RU" dirty="0" smtClean="0"/>
              <a:t> развития кадрового потенциала системы образования </a:t>
            </a:r>
          </a:p>
          <a:p>
            <a:r>
              <a:rPr lang="ru-RU" dirty="0" err="1" smtClean="0">
                <a:hlinkClick r:id="rId20"/>
              </a:rPr>
              <a:t>Юренко</a:t>
            </a:r>
            <a:r>
              <a:rPr lang="ru-RU" dirty="0" smtClean="0">
                <a:hlinkClick r:id="rId20"/>
              </a:rPr>
              <a:t> Николай </a:t>
            </a:r>
            <a:r>
              <a:rPr lang="ru-RU" dirty="0" err="1" smtClean="0">
                <a:hlinkClick r:id="rId20"/>
              </a:rPr>
              <a:t>Александрович</a:t>
            </a:r>
            <a:r>
              <a:rPr lang="ru-RU" dirty="0" err="1" smtClean="0"/>
              <a:t>Заместитель</a:t>
            </a:r>
            <a:r>
              <a:rPr lang="ru-RU" dirty="0" smtClean="0"/>
              <a:t> руководителя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Министр образования и науки Российской Федерации – Ливанов Дмитрий Викторович</a:t>
            </a:r>
          </a:p>
          <a:p>
            <a:r>
              <a:rPr lang="ru-RU" dirty="0" smtClean="0"/>
              <a:t>Назначен на должность 21 мая 2012 года указом Президента России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Цели деятельности министерства</a:t>
            </a:r>
          </a:p>
          <a:p>
            <a:r>
              <a:rPr lang="ru-RU" dirty="0" smtClean="0"/>
              <a:t>1. Обеспечение доступности качественного образования для всех слоев населения как основы социальной мобильности и снижения социально-экономической дифференциации в обществе.</a:t>
            </a:r>
          </a:p>
          <a:p>
            <a:r>
              <a:rPr lang="ru-RU" dirty="0" smtClean="0"/>
              <a:t>2. Обеспечение текущих и перспективных потребностей экономики и социальной сферы в профессиональных кадрах необходимой квалификации, создание условий для развития непрерывного образования.</a:t>
            </a:r>
          </a:p>
          <a:p>
            <a:r>
              <a:rPr lang="ru-RU" dirty="0" smtClean="0"/>
              <a:t>3. Создание условий для активного включения детей, обучающихся образовательных учреждений в экономическую, социально-политическую и культурную жизнь общества.</a:t>
            </a:r>
          </a:p>
          <a:p>
            <a:r>
              <a:rPr lang="ru-RU" dirty="0" smtClean="0"/>
              <a:t>4. Создание условий для развития и эффективного использования научно-технического потенциала.</a:t>
            </a:r>
          </a:p>
          <a:p>
            <a:r>
              <a:rPr lang="ru-RU" dirty="0" smtClean="0"/>
              <a:t>5. Создание условий для активизации инновационной деятельности.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Федеральная служба по надзору в сфере образования и науки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образована в соответствии с Указом Президента Российской Федерации от 9 марта 2004 г. № 314 «О системе и структуре федеральных органов исполнительной власти».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Указом,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переданы функции по контролю и надзору упраздненного Министерства образования Российской Федерации и функции по контролю и надзору в сфере науки упраздненного Министерства промышленности, науки и технологий Российской Федерации. 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находится в ведении Министерства образования и науки Российской Федерации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России). 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федеральным органом исполнительной власти, осуществляющим функции по контролю и надзору в сфере образования и науки.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действует 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Федеральной службе по надзору в сфере образования и науки, утвержденного постановлением Правительства Российской Федерации от 15 июля 2013 г. № 594;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Регламента внутренней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утвержденного приказом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19.07.2011 № 1691.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Правовое управление</a:t>
            </a:r>
          </a:p>
          <a:p>
            <a:r>
              <a:rPr lang="ru-RU" dirty="0" smtClean="0"/>
              <a:t>Осуществляет анализ нормативного правового обеспечения </a:t>
            </a:r>
            <a:r>
              <a:rPr lang="ru-RU" dirty="0" err="1" smtClean="0"/>
              <a:t>надзорно-контрольной</a:t>
            </a:r>
            <a:r>
              <a:rPr lang="ru-RU" dirty="0" smtClean="0"/>
              <a:t> деятельности в сфере образования и науки в части необходимости внесения изменений и разработки новых нормативных правовых актов, организационно-технологическое обеспечение работы структурных подразделений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по подготовке предложений по формированию нормативных правовых актов и инструктивных материалов; разработку предложений к проектам нормативных правовых актов; правовую экспертизу и юридико-техническое обеспечение подготовки проектов нормативных правовых актов; представительство интересов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в судебных органах Российской Федерации, организацию работ по формированию и обеспечению реализации проектов в рамках федеральных целевых, ведомственных и иных государственных программ; подготовку отчета о выполнении плана работы </a:t>
            </a:r>
            <a:r>
              <a:rPr lang="ru-RU" dirty="0" err="1" smtClean="0"/>
              <a:t>Рособрнадзора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Отделы</a:t>
            </a:r>
          </a:p>
          <a:p>
            <a:r>
              <a:rPr lang="ru-RU" dirty="0" smtClean="0"/>
              <a:t>Отдел по профилактике коррупционных и иных правонарушений</a:t>
            </a:r>
          </a:p>
          <a:p>
            <a:r>
              <a:rPr lang="ru-RU" dirty="0" smtClean="0"/>
              <a:t>Отдел экспертно-аналитического обеспечения</a:t>
            </a:r>
          </a:p>
          <a:p>
            <a:r>
              <a:rPr lang="ru-RU" dirty="0" smtClean="0"/>
              <a:t>Отдел нормативного и инструктивного обеспечения</a:t>
            </a:r>
          </a:p>
          <a:p>
            <a:r>
              <a:rPr lang="ru-RU" dirty="0" smtClean="0"/>
              <a:t>Отдел правового обеспечения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Управление закупок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Отделы</a:t>
            </a:r>
          </a:p>
          <a:p>
            <a:r>
              <a:rPr lang="ru-RU" dirty="0" smtClean="0"/>
              <a:t>Отдел координации и мониторинга</a:t>
            </a:r>
          </a:p>
          <a:p>
            <a:r>
              <a:rPr lang="ru-RU" dirty="0" smtClean="0"/>
              <a:t>Отдел по связям с общественностью</a:t>
            </a:r>
          </a:p>
          <a:p>
            <a:r>
              <a:rPr lang="ru-RU" dirty="0" smtClean="0"/>
              <a:t>Отдел планирования, размещения и методического обеспечения закупок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Административное управление</a:t>
            </a:r>
          </a:p>
          <a:p>
            <a:r>
              <a:rPr lang="ru-RU" dirty="0" smtClean="0"/>
              <a:t>Проводит мероприятия по финансовому обеспечению деятельности </a:t>
            </a:r>
            <a:r>
              <a:rPr lang="ru-RU" dirty="0" err="1" smtClean="0"/>
              <a:t>Рособрндзора</a:t>
            </a:r>
            <a:r>
              <a:rPr lang="ru-RU" dirty="0" smtClean="0"/>
              <a:t>, организует кадровую работу, в том числе и по повышению квалификации госслужащих, контролирует документооборот </a:t>
            </a:r>
            <a:r>
              <a:rPr lang="ru-RU" dirty="0" err="1" smtClean="0"/>
              <a:t>Рособрнадзора</a:t>
            </a:r>
            <a:r>
              <a:rPr lang="ru-RU" dirty="0" smtClean="0"/>
              <a:t>, обеспечивает функционирование информационно-коммуникационных систем, планирование и координацию работ по созданию автоматизированных информационно-аналитических систем, автоматизированных технологий сбора, обработки, анализа, хранения и выдачи информации в </a:t>
            </a:r>
            <a:r>
              <a:rPr lang="ru-RU" dirty="0" err="1" smtClean="0"/>
              <a:t>Рособрнадзоре</a:t>
            </a:r>
            <a:r>
              <a:rPr lang="ru-RU" dirty="0" smtClean="0"/>
              <a:t> и подведомственных государственных учреждениях.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Отделы</a:t>
            </a:r>
          </a:p>
          <a:p>
            <a:r>
              <a:rPr lang="ru-RU" dirty="0" smtClean="0"/>
              <a:t>Отдел информатизации и материально-технического обеспечения</a:t>
            </a:r>
          </a:p>
          <a:p>
            <a:r>
              <a:rPr lang="ru-RU" dirty="0" smtClean="0"/>
              <a:t>Сводный отдел бухгалтерского учета и отчетности </a:t>
            </a:r>
          </a:p>
          <a:p>
            <a:r>
              <a:rPr lang="ru-RU" dirty="0" smtClean="0"/>
              <a:t>Отдел прогнозирования и организации бюджетного процесса</a:t>
            </a:r>
          </a:p>
          <a:p>
            <a:r>
              <a:rPr lang="ru-RU" dirty="0" smtClean="0"/>
              <a:t>Отдел документооборота и организационного контроля</a:t>
            </a:r>
          </a:p>
          <a:p>
            <a:r>
              <a:rPr lang="ru-RU" dirty="0" smtClean="0"/>
              <a:t>Отдел государственной службы и кадров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Управление оценки качества общего образования</a:t>
            </a:r>
          </a:p>
          <a:p>
            <a:r>
              <a:rPr lang="ru-RU" dirty="0" smtClean="0"/>
              <a:t>- осуществляет методическое обеспечение проведения государственной итоговой аттестации (ГИА) по образовательным программам основного общего и среднего общего образования;</a:t>
            </a:r>
          </a:p>
          <a:p>
            <a:r>
              <a:rPr lang="ru-RU" dirty="0" smtClean="0"/>
              <a:t>- обеспечивает проведение ГИА по образовательным программам основного общего и среднего общего образования, в том числе проведения за пределами территории Российской Федерации;</a:t>
            </a:r>
          </a:p>
          <a:p>
            <a:r>
              <a:rPr lang="ru-RU" dirty="0" smtClean="0"/>
              <a:t>- организует разработку контрольных измерительных материалов (КИМ) и критериев оценивания экзаменационных работ единого государственного экзамена (ЕГЭ) и основного государственного экзамена (ОГЭ), изготовление экзаменационных бланков для проведения ГИА;</a:t>
            </a:r>
          </a:p>
          <a:p>
            <a:r>
              <a:rPr lang="ru-RU" dirty="0" smtClean="0"/>
              <a:t>- обеспечивает государственные экзаменационные комиссии экзаменационными материалами для проведения государственного выпускного экзамена обучающихся по образовательным программам основного общего и среднего общего образования;</a:t>
            </a:r>
          </a:p>
          <a:p>
            <a:r>
              <a:rPr lang="ru-RU" dirty="0" smtClean="0"/>
              <a:t>- формирует предложения по определению минимального количества баллов ЕГЭ, подтверждающего освоение образовательной программы среднего общего образования.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Отделы</a:t>
            </a:r>
          </a:p>
          <a:p>
            <a:r>
              <a:rPr lang="ru-RU" dirty="0" smtClean="0"/>
              <a:t>Отдел мониторинга и анализа</a:t>
            </a:r>
          </a:p>
          <a:p>
            <a:r>
              <a:rPr lang="ru-RU" dirty="0" smtClean="0"/>
              <a:t>Отдел процедур и технологий оценки качества образования</a:t>
            </a:r>
          </a:p>
          <a:p>
            <a:r>
              <a:rPr lang="ru-RU" dirty="0" smtClean="0"/>
              <a:t>Отдел организационного и методического обеспечения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1222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</dc:creator>
  <cp:lastModifiedBy>Валентин</cp:lastModifiedBy>
  <cp:revision>11</cp:revision>
  <dcterms:created xsi:type="dcterms:W3CDTF">2015-10-05T17:52:28Z</dcterms:created>
  <dcterms:modified xsi:type="dcterms:W3CDTF">2015-10-09T19:15:13Z</dcterms:modified>
</cp:coreProperties>
</file>