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7"/>
  </p:notesMasterIdLst>
  <p:sldIdLst>
    <p:sldId id="291" r:id="rId2"/>
    <p:sldId id="376" r:id="rId3"/>
    <p:sldId id="294" r:id="rId4"/>
    <p:sldId id="295" r:id="rId5"/>
    <p:sldId id="293" r:id="rId6"/>
    <p:sldId id="346" r:id="rId7"/>
    <p:sldId id="343" r:id="rId8"/>
    <p:sldId id="344" r:id="rId9"/>
    <p:sldId id="345" r:id="rId10"/>
    <p:sldId id="298" r:id="rId11"/>
    <p:sldId id="309" r:id="rId12"/>
    <p:sldId id="310" r:id="rId13"/>
    <p:sldId id="311" r:id="rId14"/>
    <p:sldId id="349" r:id="rId15"/>
    <p:sldId id="351" r:id="rId16"/>
    <p:sldId id="352" r:id="rId17"/>
    <p:sldId id="353" r:id="rId18"/>
    <p:sldId id="359" r:id="rId19"/>
    <p:sldId id="354" r:id="rId20"/>
    <p:sldId id="360" r:id="rId21"/>
    <p:sldId id="356" r:id="rId22"/>
    <p:sldId id="363" r:id="rId23"/>
    <p:sldId id="364" r:id="rId24"/>
    <p:sldId id="365" r:id="rId25"/>
    <p:sldId id="362" r:id="rId26"/>
    <p:sldId id="368" r:id="rId27"/>
    <p:sldId id="375" r:id="rId28"/>
    <p:sldId id="296" r:id="rId29"/>
    <p:sldId id="370" r:id="rId30"/>
    <p:sldId id="371" r:id="rId31"/>
    <p:sldId id="377" r:id="rId32"/>
    <p:sldId id="378" r:id="rId33"/>
    <p:sldId id="379" r:id="rId34"/>
    <p:sldId id="383" r:id="rId35"/>
    <p:sldId id="384" r:id="rId36"/>
    <p:sldId id="385" r:id="rId37"/>
    <p:sldId id="386" r:id="rId38"/>
    <p:sldId id="387" r:id="rId39"/>
    <p:sldId id="388" r:id="rId40"/>
    <p:sldId id="391" r:id="rId41"/>
    <p:sldId id="380" r:id="rId42"/>
    <p:sldId id="389" r:id="rId43"/>
    <p:sldId id="392" r:id="rId44"/>
    <p:sldId id="259" r:id="rId45"/>
    <p:sldId id="342" r:id="rId46"/>
  </p:sldIdLst>
  <p:sldSz cx="12192000" cy="6858000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AC25-1EB6-4370-952F-3EF869FC018E}" type="datetimeFigureOut">
              <a:rPr lang="ru-RU" smtClean="0"/>
              <a:t>04.04.2023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FCFE-B7E3-4028-8074-155FA7E4E2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15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357-2439-4C6A-A30A-25EEB1CE77B1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42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0919-F7D7-4DA4-AF84-D0073C18B36F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21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508-F175-42BD-B2F0-3714DE8C6223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3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D131-3E14-4DE2-9ECC-3F76A732CD0E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2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C6B3-4432-435D-96A8-13C37BB55170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3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094-0D84-4D01-83AE-1F7145A8A0A4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05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DDD9-E252-434C-BD83-40EBD81667D6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6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C0AB-CF55-4F3B-BA92-240F6F2E5025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0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04DE-DFAD-48D7-BE51-CD7577FADD53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43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F001-DAA7-4390-AF13-D3EB77BB612D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77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A64D-67EC-4A72-B8A9-FC3E2DF1B821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4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41E9-9DB8-4359-97A6-9639716503AB}" type="datetime1">
              <a:rPr lang="ru-RU" smtClean="0"/>
              <a:t>04.04.2023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9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2F8E03-604E-4FB7-B878-BE5DC50DE441}"/>
              </a:ext>
            </a:extLst>
          </p:cNvPr>
          <p:cNvSpPr/>
          <p:nvPr/>
        </p:nvSpPr>
        <p:spPr>
          <a:xfrm>
            <a:off x="3101419" y="1253768"/>
            <a:ext cx="8041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101600" algn="ctr"/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рациона питания обучающихся на основе специальных знаний в области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нутрициологии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с целью сохранения здоровья и лучшего освоения школьной программы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23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4477732" y="245769"/>
            <a:ext cx="729634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калориях и БЖУ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соотношение белков, жиров и углеводов в блюде составляет 1:1:4 соответственно.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Калорийность блюд школьников в зависимости от возраста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D39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7-10 лет – 2350 ккал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D39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14-17 лет – 2600-3000 ккал.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занимается спортом, он должен получать на 300-500 ккал больше.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46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4290946" y="245769"/>
            <a:ext cx="74831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калориях и БЖУ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ценными для ребенка являются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рыбный и молочный белок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лучше всего усваивается детским организмом.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месте по качеству –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мясной белок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третьем –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 растительного происхождения.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школьник должен получать 75-90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белка, из них 40-45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животного происхождения.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рационе ребенка школьного возраста обязательно должны присутствовать следующие продукты: молоко или кисломолочные напитки; творог, сыр, рыба, мясные продукты, яйца.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56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4290946" y="245769"/>
            <a:ext cx="74831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калориях и БЖУ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количество жиров также необходимо включать в суточный рацион школьника.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жиры содержатся не только в привычных для нас «жирных» продуктах – масле, сметане, сале и т.д. Мясо, молоко  и рыба – источники скрытых жиров. Животные жиры усваиваются хуже растительных и не содержат важные для организма жирные кислоты и жирорастворимые витамины.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потребления жиров для школьников – 80-90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сутки, 30% суточного рациона. Ежедневно ребенок школьного возраста должен получать сливочное масло, растительное масло, сметану.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38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4290946" y="245769"/>
            <a:ext cx="74831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калориях и БЖУ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 необходимы для пополнения энергетических запасов организма. Наиболее полезны сложные углеводы, содержащие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неперевариваемые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пищевые волокна. Суточная норма углеводов в рационе школьника – 300-400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на долю простых должно приходиться не более 100гр.</a:t>
            </a:r>
          </a:p>
          <a:p>
            <a:pPr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продукты в меню школьника:  хлеб, крупы, мед, картофель, сухофрукты, сахар.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22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ФУНКЦИЯ ЖИРОВ ( калорийность)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C2984A-DFD9-4F6A-90D8-9116CEF625A9}"/>
              </a:ext>
            </a:extLst>
          </p:cNvPr>
          <p:cNvSpPr/>
          <p:nvPr/>
        </p:nvSpPr>
        <p:spPr>
          <a:xfrm>
            <a:off x="5180871" y="1687398"/>
            <a:ext cx="659320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Constantia" panose="02030602050306030303" pitchFamily="18" charset="0"/>
                <a:cs typeface="Calibri"/>
                <a:sym typeface="Calibri" panose="020F0502020204030204" pitchFamily="34" charset="0"/>
              </a:rPr>
              <a:t>1 грамм жира = 9 ккал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78CEDF-0E3E-4850-A8AA-5E36F48B0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3967"/>
            <a:ext cx="3096747" cy="270444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5501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ТЕПЛООБМЕННАЯ ФУНКЦИЯ ЖИРОВ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5178FB-9080-419E-9598-A2ADE512C10E}"/>
              </a:ext>
            </a:extLst>
          </p:cNvPr>
          <p:cNvSpPr/>
          <p:nvPr/>
        </p:nvSpPr>
        <p:spPr>
          <a:xfrm>
            <a:off x="5180871" y="1885361"/>
            <a:ext cx="6762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Теплорегуляция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 предохраняют организм от переохлаждения и выступают теплоизолятором.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AB211-FC9E-447F-ACE9-492371312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1" y="3845589"/>
            <a:ext cx="2030634" cy="26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2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ФУНКЦИЯ ЖИРОВ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F1715C-5C9C-4704-823A-16470EAFF1BB}"/>
              </a:ext>
            </a:extLst>
          </p:cNvPr>
          <p:cNvSpPr/>
          <p:nvPr/>
        </p:nvSpPr>
        <p:spPr>
          <a:xfrm>
            <a:off x="5180872" y="1706252"/>
            <a:ext cx="6442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 лептин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Вырабатывается в клетках жировой ткани. Регулирует аппетит: посылает сигналы о насыщении.</a:t>
            </a: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DA5581-FA73-4487-87EB-1C5EE8B4F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2" y="3761646"/>
            <a:ext cx="4311920" cy="26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ЖИРЫ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5D8D8B-E4C6-484A-A219-44AEE9826B1E}"/>
              </a:ext>
            </a:extLst>
          </p:cNvPr>
          <p:cNvSpPr/>
          <p:nvPr/>
        </p:nvSpPr>
        <p:spPr>
          <a:xfrm>
            <a:off x="5180872" y="1423447"/>
            <a:ext cx="63481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 растительного происхождения (ненасыщенные жирные кислоты) 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Семечки, растительные масла, листовая зелень, оливки, маслины, авокадо, бобовые, орехи.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959D24-27C6-4DA2-89CC-208DEBCE6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4714" y="3105964"/>
            <a:ext cx="3012426" cy="40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6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ЖИРЫ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br>
              <a:rPr lang="ru-RU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Омега-3 жирные кислоты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вид жирных кислот, которые организм синтезировать не может.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Омега-3 поступает в организм с пищей.</a:t>
            </a: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9BED3-64CC-488E-A412-A86DE31EE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2" y="3590536"/>
            <a:ext cx="4594724" cy="251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22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4290944" y="245769"/>
            <a:ext cx="75491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ЖИРЫ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B961E6-510A-4EA7-9F15-092391E61B06}"/>
              </a:ext>
            </a:extLst>
          </p:cNvPr>
          <p:cNvSpPr/>
          <p:nvPr/>
        </p:nvSpPr>
        <p:spPr>
          <a:xfrm>
            <a:off x="4290945" y="1103622"/>
            <a:ext cx="68798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жиры (насыщенные жирные кислоты, насыщены молекулами жиров) 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Мясо, птица, рыба, молочные продукты (сливочное масло, сливки, сыр), яйца.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10168F-4BF0-46F9-B4E7-2F22F143A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45" y="3367725"/>
            <a:ext cx="4976482" cy="28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0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95"/>
            <a:ext cx="12192000" cy="6885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09F95D-7170-4C56-A9E5-406D9964FEDE}"/>
              </a:ext>
            </a:extLst>
          </p:cNvPr>
          <p:cNvSpPr/>
          <p:nvPr/>
        </p:nvSpPr>
        <p:spPr>
          <a:xfrm>
            <a:off x="2724347" y="1103623"/>
            <a:ext cx="870094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должно снабжать организм ребенка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количеством энергии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двигательной, психической и прочей активности.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должно быть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содержать пищевые вещества всех типов (нутриенты).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питание было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именно это является условием его сбалансированности.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детей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возможную непереносимость каких-либо продуктов (аллергическую реакцию на какой-либо продукт, сахарный диабет и др.)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8849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4619134" y="245769"/>
            <a:ext cx="70512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ЖИРЫ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CEAAA1-534D-4F47-920A-949B44238C12}"/>
              </a:ext>
            </a:extLst>
          </p:cNvPr>
          <p:cNvSpPr/>
          <p:nvPr/>
        </p:nvSpPr>
        <p:spPr>
          <a:xfrm>
            <a:off x="4074126" y="2111717"/>
            <a:ext cx="737944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Польза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Участвуют в теплорегуляции (согревают)</a:t>
            </a: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Являются источниками холестерина, которые, в свою очередь, участвуют в синтезе половых гормонов</a:t>
            </a:r>
          </a:p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Недостаток животных жиров в питании </a:t>
            </a: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Нарушения гормонального фона </a:t>
            </a: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Сбои в менструальном цикле </a:t>
            </a: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Плохая усвояемость кальция</a:t>
            </a:r>
          </a:p>
        </p:txBody>
      </p:sp>
    </p:spTree>
    <p:extLst>
      <p:ext uri="{BB962C8B-B14F-4D97-AF65-F5344CB8AC3E}">
        <p14:creationId xmlns:p14="http://schemas.microsoft.com/office/powerpoint/2010/main" val="269455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БЕЛКИ. ФУНКЦИИ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0BF528-18B1-4423-B42C-B8056050E93D}"/>
              </a:ext>
            </a:extLst>
          </p:cNvPr>
          <p:cNvSpPr/>
          <p:nvPr/>
        </p:nvSpPr>
        <p:spPr>
          <a:xfrm>
            <a:off x="4581427" y="2551837"/>
            <a:ext cx="66647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onstantia" panose="02030602050306030303" pitchFamily="18" charset="0"/>
              </a:rPr>
              <a:t>Структурная (коллаген, мышцы, кости) </a:t>
            </a:r>
          </a:p>
          <a:p>
            <a:pPr>
              <a:defRPr/>
            </a:pPr>
            <a:endParaRPr lang="ru-RU" sz="2400" dirty="0"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ru-RU" sz="2400" dirty="0">
                <a:latin typeface="Constantia" panose="02030602050306030303" pitchFamily="18" charset="0"/>
              </a:rPr>
              <a:t>Мышцы состоят на 80% из белков </a:t>
            </a:r>
          </a:p>
          <a:p>
            <a:pPr>
              <a:defRPr/>
            </a:pPr>
            <a:r>
              <a:rPr lang="ru-RU" sz="2400" dirty="0">
                <a:latin typeface="Constantia" panose="02030602050306030303" pitchFamily="18" charset="0"/>
              </a:rPr>
              <a:t>Легкие - на 72% </a:t>
            </a:r>
          </a:p>
          <a:p>
            <a:pPr>
              <a:defRPr/>
            </a:pPr>
            <a:r>
              <a:rPr lang="ru-RU" sz="2400" dirty="0">
                <a:latin typeface="Constantia" panose="02030602050306030303" pitchFamily="18" charset="0"/>
              </a:rPr>
              <a:t>Кожа - 63% </a:t>
            </a:r>
          </a:p>
          <a:p>
            <a:pPr>
              <a:defRPr/>
            </a:pPr>
            <a:r>
              <a:rPr lang="ru-RU" sz="2400" dirty="0">
                <a:latin typeface="Constantia" panose="02030602050306030303" pitchFamily="18" charset="0"/>
              </a:rPr>
              <a:t>Печень - 57% </a:t>
            </a:r>
          </a:p>
          <a:p>
            <a:pPr>
              <a:defRPr/>
            </a:pPr>
            <a:r>
              <a:rPr lang="ru-RU" sz="2400" dirty="0">
                <a:latin typeface="Constantia" panose="02030602050306030303" pitchFamily="18" charset="0"/>
              </a:rPr>
              <a:t>Мозг - 15%</a:t>
            </a:r>
            <a:endParaRPr lang="ru-RU" sz="2400" kern="0" dirty="0">
              <a:latin typeface="Constantia" panose="0203060205030603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1D8D92-3757-484D-9D66-84343D094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88" y="4335927"/>
            <a:ext cx="3322295" cy="22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50144"/>
            <a:ext cx="12257988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БЕЛКИ. ФУНКЦИИ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09A49C-0E2A-4D33-BFA1-FCC61C773196}"/>
              </a:ext>
            </a:extLst>
          </p:cNvPr>
          <p:cNvSpPr/>
          <p:nvPr/>
        </p:nvSpPr>
        <p:spPr>
          <a:xfrm>
            <a:off x="4741682" y="1800520"/>
            <a:ext cx="6593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сгорании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ккал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может образовывать энергию с белковых молекул</a:t>
            </a: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2357F-F00C-4DA6-9855-69EA668CC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29" y="4094593"/>
            <a:ext cx="4788817" cy="18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2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150144"/>
            <a:ext cx="12305122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 ЖИВОТНОГО ПРОИСХОЖДЕНИЯ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0009A8-74F1-4C57-91BB-B80A7319E7F1}"/>
              </a:ext>
            </a:extLst>
          </p:cNvPr>
          <p:cNvSpPr/>
          <p:nvPr/>
        </p:nvSpPr>
        <p:spPr>
          <a:xfrm>
            <a:off x="4402317" y="1583703"/>
            <a:ext cx="7371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❏ Мясо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❏ Рыба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❏ Птица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❏ Яйца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❏ Морепродукты 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❏ Молочные продукты: творог в большей степени, сыры)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15FE17-4FF3-4CCE-ACDC-A4B2119A8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42" y="4141712"/>
            <a:ext cx="3340231" cy="22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2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150144"/>
            <a:ext cx="12305122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 РАСТИТЕЛЬНОГО ПРОИСХОЖДЕНИЯ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1D43F8-8C0C-4BFC-89C2-067DB97F7FEA}"/>
              </a:ext>
            </a:extLst>
          </p:cNvPr>
          <p:cNvSpPr/>
          <p:nvPr/>
        </p:nvSpPr>
        <p:spPr>
          <a:xfrm>
            <a:off x="4290945" y="1866507"/>
            <a:ext cx="7558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❏ Бобовые: фасоль, нут, горох, чечевица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❏ Орехи: фундук, миндаль, грецкий орех, бразильский, кешью, фисташки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❏ Семечки и семена: подсолнечные, тыквенные, льняные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❏ Соя, тофу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❏ Злаковые продукты ( пшеница,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булгур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кукуруза) - 10-12% содержания белка на 100г</a:t>
            </a: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25EF44-8DFB-4359-B899-A6917BD4E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74741"/>
            <a:ext cx="3548711" cy="22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7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УГЛЕВОДЫ. ФУНКЦИИ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0856F7-D872-412C-B6A4-442BD7F0A11F}"/>
              </a:ext>
            </a:extLst>
          </p:cNvPr>
          <p:cNvSpPr/>
          <p:nvPr/>
        </p:nvSpPr>
        <p:spPr>
          <a:xfrm>
            <a:off x="5467546" y="1677971"/>
            <a:ext cx="6099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4ккал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 самые калорийные (1г=9ккал)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 и углеводы-основные энергетические ресурсы для организма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C785B1-DDD8-43CE-B4B3-896C5352D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2" y="3867221"/>
            <a:ext cx="4235777" cy="26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УГЛЕВОДЫ. ФУНКЦИИ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3F3CB4-9646-4E67-94BB-071F602A0C35}"/>
              </a:ext>
            </a:extLst>
          </p:cNvPr>
          <p:cNvSpPr/>
          <p:nvPr/>
        </p:nvSpPr>
        <p:spPr>
          <a:xfrm>
            <a:off x="5109327" y="1743960"/>
            <a:ext cx="6593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(клетчатка и кишечник)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Клетчатка играет важнейшую роль для полезной микрофлоры кишечника (бифидобактерии, </a:t>
            </a:r>
            <a:r>
              <a:rPr lang="ru-RU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лактобактерии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CBC74C-883A-4B1A-8DD5-376CC0A69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2" y="3638746"/>
            <a:ext cx="2631242" cy="28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5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22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5C2FD-8529-40BC-BA55-B659AB8A0AB0}"/>
              </a:ext>
            </a:extLst>
          </p:cNvPr>
          <p:cNvSpPr/>
          <p:nvPr/>
        </p:nvSpPr>
        <p:spPr>
          <a:xfrm>
            <a:off x="5180872" y="245769"/>
            <a:ext cx="65932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УГЛЕВОДЫ. КРАХМАЛ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6BE0D0-A1C5-4535-83A0-318EFE97EA61}"/>
              </a:ext>
            </a:extLst>
          </p:cNvPr>
          <p:cNvSpPr/>
          <p:nvPr/>
        </p:nvSpPr>
        <p:spPr>
          <a:xfrm>
            <a:off x="4986779" y="1564849"/>
            <a:ext cx="6593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 можно разделить на простые и сложные.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продуктам, содержащим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углеводы, относятся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мед, сахар, кукурузный сироп, белый хлеб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углеводы содержатся в макаронах, рисе и картофеле, во фруктах, ягодах и овощах, бобовых, орехах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цельнозерновых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продуктах.</a:t>
            </a:r>
          </a:p>
        </p:txBody>
      </p:sp>
    </p:spTree>
    <p:extLst>
      <p:ext uri="{BB962C8B-B14F-4D97-AF65-F5344CB8AC3E}">
        <p14:creationId xmlns:p14="http://schemas.microsoft.com/office/powerpoint/2010/main" val="94314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90"/>
            <a:ext cx="12192000" cy="6885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BD0D75-5F7A-4B39-B311-C4EE711D6C99}"/>
              </a:ext>
            </a:extLst>
          </p:cNvPr>
          <p:cNvSpPr/>
          <p:nvPr/>
        </p:nvSpPr>
        <p:spPr>
          <a:xfrm>
            <a:off x="3047999" y="886121"/>
            <a:ext cx="89806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меню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пищи для учащихся производится в соответствии с меню. Его разрабатывают не менее чем на 2 недели.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палаточных лагерях школьников разрешается разрабатывать меню на 1 неделю.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262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C4EE6-708C-41A4-8C09-EA3F00175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53" y="865713"/>
            <a:ext cx="7894257" cy="59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940E40-11A7-4478-ABB0-C8BB21051A13}"/>
              </a:ext>
            </a:extLst>
          </p:cNvPr>
          <p:cNvSpPr/>
          <p:nvPr/>
        </p:nvSpPr>
        <p:spPr>
          <a:xfrm>
            <a:off x="3047998" y="1103624"/>
            <a:ext cx="875436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общеобразовательных учреждений 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рациона школьников требует соблюдения следующих правил: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включать в меню белковую пищу: мясные продукты, творог, молоко, яйца. 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рационе учащихся 30% жиров должны иметь растительное происхождение.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состав пищи включаются пищевые волокна. Их должно быть не менее 10-20 г в сутки. Это сухофрукты,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цельнозерновой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хлеб, рис, мука, бобовые, овощи. 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9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99057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CA51E3-9D62-4E1E-A56C-BB524DE1166E}"/>
              </a:ext>
            </a:extLst>
          </p:cNvPr>
          <p:cNvSpPr/>
          <p:nvPr/>
        </p:nvSpPr>
        <p:spPr>
          <a:xfrm>
            <a:off x="3016577" y="1715678"/>
            <a:ext cx="86160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того в какую смену ребенок будет учиться, то следует соблюдать более подходящий режим питания:</a:t>
            </a:r>
          </a:p>
          <a:p>
            <a:pPr indent="450215" algn="just" fontAlgn="base">
              <a:spcAft>
                <a:spcPts val="0"/>
              </a:spcAft>
            </a:pPr>
            <a:endParaRPr lang="ru-RU" sz="2000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endParaRPr lang="ru-RU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endParaRPr lang="ru-RU" sz="2000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смена</a:t>
            </a:r>
            <a:endParaRPr lang="ru-RU" sz="2400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дома примерно 7-8 часов;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перекус в школе в 10-11 часов;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обедает дома либо в школе в 13-14 часов;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ужинает дома ориентировочно в 19 часов.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endParaRPr lang="ru-RU" sz="2000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50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83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99057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CA51E3-9D62-4E1E-A56C-BB524DE1166E}"/>
              </a:ext>
            </a:extLst>
          </p:cNvPr>
          <p:cNvSpPr/>
          <p:nvPr/>
        </p:nvSpPr>
        <p:spPr>
          <a:xfrm>
            <a:off x="3016577" y="1715678"/>
            <a:ext cx="86160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того в какую смену ребенок будет учиться, то следует соблюдать более подходящий режим питания:</a:t>
            </a:r>
          </a:p>
          <a:p>
            <a:pPr indent="450215" algn="just" fontAlgn="base">
              <a:spcAft>
                <a:spcPts val="0"/>
              </a:spcAft>
            </a:pPr>
            <a:endParaRPr lang="ru-RU" sz="2000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endParaRPr lang="ru-RU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endParaRPr lang="ru-RU" sz="2000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смена</a:t>
            </a:r>
            <a:endParaRPr lang="ru-RU" sz="2400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дома примерно 8-9 часов;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обедает дома перед школой в 13-14 часов;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перекус в школе в 16-17часов;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ужинает дома ориентировочно в 20 часов.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endParaRPr lang="ru-RU" sz="2000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50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95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99057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50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B1525-AA0A-4B26-A4BE-CDC50392D72E}"/>
              </a:ext>
            </a:extLst>
          </p:cNvPr>
          <p:cNvSpPr/>
          <p:nvPr/>
        </p:nvSpPr>
        <p:spPr>
          <a:xfrm>
            <a:off x="3047999" y="1706252"/>
            <a:ext cx="85563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и обед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наиболее  энергетически ценными и обеспечивать в сумме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60%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дневной калорийности. </a:t>
            </a:r>
          </a:p>
          <a:p>
            <a:pPr indent="450215" algn="just" fontAlgn="base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Ужинать ребенок должен максимум за два часа до сна.</a:t>
            </a:r>
          </a:p>
          <a:p>
            <a:pPr indent="450215" algn="just" fontAlgn="base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аппетит чаще всего бывает при налаженном режиме питания и значительной физической активности в течении дня.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7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60331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4562573" y="386499"/>
            <a:ext cx="7239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составить меню для ребенка</a:t>
            </a:r>
          </a:p>
          <a:p>
            <a:pPr fontAlgn="base"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C713E-9DEF-4119-B3CC-5FF927F7492C}"/>
              </a:ext>
            </a:extLst>
          </p:cNvPr>
          <p:cNvSpPr/>
          <p:nvPr/>
        </p:nvSpPr>
        <p:spPr>
          <a:xfrm>
            <a:off x="3048000" y="1956159"/>
            <a:ext cx="86035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</a:rPr>
              <a:t>на завтрак</a:t>
            </a:r>
            <a:r>
              <a:rPr lang="ru-RU" dirty="0">
                <a:latin typeface="Arial" panose="020B0604020202020204" pitchFamily="34" charset="0"/>
              </a:rPr>
              <a:t> следует включить в меню 300г. основного блюда (каши, запеканки, сырники, макароны, мюсли), а так же 200мл. напитка (чай, какао).</a:t>
            </a:r>
          </a:p>
          <a:p>
            <a:endParaRPr lang="ru-RU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u="sng" dirty="0">
                <a:latin typeface="Arial" panose="020B0604020202020204" pitchFamily="34" charset="0"/>
              </a:rPr>
              <a:t> в обед</a:t>
            </a:r>
            <a:r>
              <a:rPr lang="ru-RU" u="sng" dirty="0"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следует включить в меню овощной салат или другую закуску в объеме до 200г, первое блюдо в объеме до 300 мл., второе блюдо в объеме до 300г. (мясо или рыбу и гарнир) и напиток объемом до 200мл.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u="sng" dirty="0">
                <a:latin typeface="Arial" panose="020B0604020202020204" pitchFamily="34" charset="0"/>
              </a:rPr>
              <a:t> на полдник</a:t>
            </a:r>
            <a:r>
              <a:rPr lang="ru-RU" u="sng" dirty="0"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 следует включить в меню запеченные или свежие фрукты объемом 100г., чай кефир, молоко или другой напиток объемом 200 мл. с печеньем или домашней выпечкой объемом 100г.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u="sng" dirty="0">
                <a:latin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</a:rPr>
              <a:t>на ужин</a:t>
            </a:r>
            <a:r>
              <a:rPr lang="ru-RU" u="sng" dirty="0"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следует включить в меню 300г. основного блюда (легкое белковое блюдо, либо блюда из картофеля и других овощей, каши, блюда из яиц или рыбы), а так же 200мл. напитка.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25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C4EE6-708C-41A4-8C09-EA3F00175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53" y="865713"/>
            <a:ext cx="7894257" cy="59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05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99057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делаем с расчетами?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26EF7F-F42D-4B0B-B0C3-FF817EF80210}"/>
              </a:ext>
            </a:extLst>
          </p:cNvPr>
          <p:cNvSpPr/>
          <p:nvPr/>
        </p:nvSpPr>
        <p:spPr>
          <a:xfrm>
            <a:off x="4477732" y="1819374"/>
            <a:ext cx="69192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7-10 лет, суточное энергопотребление- 2350 ккал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 сутки: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Белки: 77-90г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Жиры: 79-92г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Углеводы: 335-425г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25% =Белки 19г, Жиры 19г, Углеводы 83г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35% =Белки 26г, Жиры 27г, Углеводы 117г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 15% =Белки 11г, Жиры 11г, Углеводы 50г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 25% =Белки 19г, Жиры 19г, Углеводы 83г</a:t>
            </a:r>
          </a:p>
        </p:txBody>
      </p:sp>
    </p:spTree>
    <p:extLst>
      <p:ext uri="{BB962C8B-B14F-4D97-AF65-F5344CB8AC3E}">
        <p14:creationId xmlns:p14="http://schemas.microsoft.com/office/powerpoint/2010/main" val="4248880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99057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делаем с расчетами?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895CC6-CF62-4FC5-A52A-D55A167517A7}"/>
              </a:ext>
            </a:extLst>
          </p:cNvPr>
          <p:cNvSpPr/>
          <p:nvPr/>
        </p:nvSpPr>
        <p:spPr>
          <a:xfrm>
            <a:off x="3048000" y="2036190"/>
            <a:ext cx="83678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нужно граммы перевести в калории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знаем, что: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1г белка = 4ккал. Соответственно, 77г х 4ккал =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ккал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(энергия потребляемая из белков)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 жира = 9 ккал. Соответственно, 79г х 9 ккал =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ккал (энергия из жиров).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69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99057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углеводов в сутки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48AFDF-CEC4-4864-A0EA-4B1571538B5A}"/>
              </a:ext>
            </a:extLst>
          </p:cNvPr>
          <p:cNvSpPr/>
          <p:nvPr/>
        </p:nvSpPr>
        <p:spPr>
          <a:xfrm>
            <a:off x="3048000" y="1582341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 всегда считаем по остаточному принципу!!!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СЭП =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2350 ккал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(суточное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ЭнергоПотребление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 ккал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(энергия потребляемая из белков) 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711 ккал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(энергия из жиров)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 + 711 = 1019 ккал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энергия из белков и жиров 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СЭП мы отнимаем сумму калории белков и жиров и получаем калории из углеводов 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2350 - 1019 =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ккал </a:t>
            </a:r>
          </a:p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1г углевода = 4 ккал. 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1331/4=332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углеводов!</a:t>
            </a:r>
            <a:endParaRPr lang="ru-RU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4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99057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норма БЖУ для нашего случая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43A9C2-F519-4DA9-9D01-F8AC1F495BED}"/>
              </a:ext>
            </a:extLst>
          </p:cNvPr>
          <p:cNvSpPr/>
          <p:nvPr/>
        </p:nvSpPr>
        <p:spPr>
          <a:xfrm>
            <a:off x="5181422" y="1687398"/>
            <a:ext cx="64324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Белки: 77г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Жиры: 79г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Углеводы: 332г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все в приемы пищи</a:t>
            </a:r>
          </a:p>
          <a:p>
            <a:pPr>
              <a:defRPr/>
            </a:pP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нам составить меню?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C6464E-7277-42FC-B072-D48DAF7EB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22" y="4414395"/>
            <a:ext cx="3519518" cy="23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4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4" y="-160331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меню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06C89E-4635-4963-AD03-85499F659312}"/>
              </a:ext>
            </a:extLst>
          </p:cNvPr>
          <p:cNvSpPr/>
          <p:nvPr/>
        </p:nvSpPr>
        <p:spPr>
          <a:xfrm>
            <a:off x="4807670" y="1518104"/>
            <a:ext cx="6658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Заходим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https://supercalorizator.ru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Подбираем продукты в прием пищи исходя из нормы БЖУ на конкретный прием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нормы БЖУ подбираем объем каждого продукта</a:t>
            </a: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6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08D075-73A2-4A96-971F-4593CBAEAA27}"/>
              </a:ext>
            </a:extLst>
          </p:cNvPr>
          <p:cNvSpPr/>
          <p:nvPr/>
        </p:nvSpPr>
        <p:spPr>
          <a:xfrm>
            <a:off x="3048000" y="1715678"/>
            <a:ext cx="8433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Еда должна быть многообразной, насыщенной витаминами и микроэлементами, сбалансированной по составу. Нельзя одни и те же блюда давать несколько дней подряд.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Для детей, посещающих группу продленного дня, организовывают 2-4-разовое питание.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Для приготовления блюд детского питания используют только йодированную соль.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17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4" y="-160331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меню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0D00B9-CFE0-461F-B320-863BE11D2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76" y="1103622"/>
            <a:ext cx="9050664" cy="54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5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99057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правильного меню на один день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2039FA-B6BC-4584-9CA9-FDB110C7AB06}"/>
              </a:ext>
            </a:extLst>
          </p:cNvPr>
          <p:cNvSpPr/>
          <p:nvPr/>
        </p:nvSpPr>
        <p:spPr>
          <a:xfrm>
            <a:off x="2630078" y="1696824"/>
            <a:ext cx="9275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сырники с яблоками и сметаной (300 г), чай (200 мл), бутерброд (100 г)</a:t>
            </a:r>
          </a:p>
          <a:p>
            <a:pPr algn="just" fontAlgn="base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салат из капусты и моркови (100 г), борщ (300 мл), котлета из кролика (100 г), картофельное пюре (200 г), компот из сушеных груш и чернослива (200 мл), хлеб (75 г)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кефир (200 мл), апельсин (100 г), печенье (50 г)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Омлет с зеленым горошком (200 г), настой шиповника (200 мл), хлеб (75 г)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ru-RU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03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4" y="-80166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меню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370E3-ABEB-4CB3-84C1-879E7C287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10" y="1570287"/>
            <a:ext cx="9137892" cy="49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5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4" y="-80166"/>
            <a:ext cx="12257988" cy="7018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8F6396-7578-4D26-BB45-C83B249A5D64}"/>
              </a:ext>
            </a:extLst>
          </p:cNvPr>
          <p:cNvSpPr/>
          <p:nvPr/>
        </p:nvSpPr>
        <p:spPr>
          <a:xfrm>
            <a:off x="5181422" y="386499"/>
            <a:ext cx="6658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меню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A85FE3-DEAA-40D6-8E7D-938DF673A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9" y="2139885"/>
            <a:ext cx="8866204" cy="37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1BC5C-620D-44E6-9138-281A250E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" y="0"/>
            <a:ext cx="3401019" cy="10760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2760" y="1159497"/>
            <a:ext cx="68438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4400" dirty="0">
                <a:solidFill>
                  <a:srgbClr val="CF3428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Самостоятельная работа: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1AAAFF-F0A9-42D7-A6BE-762DEB43BD55}"/>
              </a:ext>
            </a:extLst>
          </p:cNvPr>
          <p:cNvSpPr/>
          <p:nvPr/>
        </p:nvSpPr>
        <p:spPr>
          <a:xfrm>
            <a:off x="3572760" y="2828836"/>
            <a:ext cx="77582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Слушателям необходимо выбрать обучающегося.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основании знаний о правильном питании, составить рацион питания.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Обосновать содержание рациона с учетом индивидуальных особенностей обучающегося.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916891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1BC5C-620D-44E6-9138-281A250E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" y="0"/>
            <a:ext cx="3401019" cy="10760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61804" y="2975955"/>
            <a:ext cx="9243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4800" dirty="0">
                <a:solidFill>
                  <a:srgbClr val="CF3428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116085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2550"/>
            <a:ext cx="12192002" cy="698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51DE01-3FF0-4BAC-A28C-13C5D4F79989}"/>
              </a:ext>
            </a:extLst>
          </p:cNvPr>
          <p:cNvSpPr/>
          <p:nvPr/>
        </p:nvSpPr>
        <p:spPr>
          <a:xfrm>
            <a:off x="3048000" y="980388"/>
            <a:ext cx="865066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питания 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учащихся организуют с учетом особенностей их организма: быстрого роста, подвижности, усиленного обмена веществ, повышенных умственных нагрузок.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9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2550"/>
            <a:ext cx="12192002" cy="698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51DE01-3FF0-4BAC-A28C-13C5D4F79989}"/>
              </a:ext>
            </a:extLst>
          </p:cNvPr>
          <p:cNvSpPr/>
          <p:nvPr/>
        </p:nvSpPr>
        <p:spPr>
          <a:xfrm>
            <a:off x="3048000" y="980388"/>
            <a:ext cx="86506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питания 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рациона учитывают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социальные, климатические, территориальные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особенности.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веществ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компенсируется применением разрешенных биологически активных веществ и витаминов.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учащихся, нуждающихся в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диетическом питании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указаниям лечащего врача, составляется особое меню.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исключить из рациона детей продукты,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запрещенные к употреблению.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8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616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37E493-E582-4B1D-9011-2212EC977F6E}"/>
              </a:ext>
            </a:extLst>
          </p:cNvPr>
          <p:cNvSpPr/>
          <p:nvPr/>
        </p:nvSpPr>
        <p:spPr>
          <a:xfrm>
            <a:off x="3704734" y="1290413"/>
            <a:ext cx="7334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Заветная шестерка – обязательный рацион, или что ОБЯЗАТЕЛЬНО должно присутствовать в рационе школьника.</a:t>
            </a:r>
            <a:endParaRPr lang="ru-RU" sz="280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E9BC8B-64E2-47A6-8B0A-5EEFD5C3C762}"/>
              </a:ext>
            </a:extLst>
          </p:cNvPr>
          <p:cNvSpPr/>
          <p:nvPr/>
        </p:nvSpPr>
        <p:spPr>
          <a:xfrm>
            <a:off x="3704734" y="3610467"/>
            <a:ext cx="7918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Мясо, рыба, овощи и фрукты, творог, йогурты со злаками, молочные каши.  </a:t>
            </a:r>
          </a:p>
        </p:txBody>
      </p:sp>
    </p:spTree>
    <p:extLst>
      <p:ext uri="{BB962C8B-B14F-4D97-AF65-F5344CB8AC3E}">
        <p14:creationId xmlns:p14="http://schemas.microsoft.com/office/powerpoint/2010/main" val="42836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1622DE-74E4-4E57-A091-5E51F6D37C4B}"/>
              </a:ext>
            </a:extLst>
          </p:cNvPr>
          <p:cNvSpPr/>
          <p:nvPr/>
        </p:nvSpPr>
        <p:spPr>
          <a:xfrm>
            <a:off x="3048000" y="1103623"/>
            <a:ext cx="86506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Запрещенные продукты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 детей запрещены сырокопченые колбасы, уксус и маринованные овощи, пирожные с кремом.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так же не разрешены грибы, острые соусы: кетчуп, майонез, горчица.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пище детей запрещено употреблять макароны по-флотски, яичницу-глазунью, блинчики с мясом и творогом, жевательную резинку и леденцы.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9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918307-3E9E-4E4B-9315-7D0961471E5E}"/>
              </a:ext>
            </a:extLst>
          </p:cNvPr>
          <p:cNvSpPr/>
          <p:nvPr/>
        </p:nvSpPr>
        <p:spPr>
          <a:xfrm>
            <a:off x="3047999" y="1414022"/>
            <a:ext cx="87166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ранее существовавшему перечню запрещенных продуктов новый СанПиН 2.3/2.4.3590-20 включает: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Картофельные и кукурузные чипсы и снеки; масло растительное пальмовое, рапсовое, кокосовое, хлопковое; творожные сырки; молоко ниже 2,5% и выше 3,5% жирности; творог более 9% жирности; изделия из рубленого мяса и рыбы, салаты, блины и оладьи, приготовленные в походных условиях.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554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17983</TotalTime>
  <Words>1467</Words>
  <Application>Microsoft Office PowerPoint</Application>
  <PresentationFormat>Широкоэкранный</PresentationFormat>
  <Paragraphs>302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Constantia</vt:lpstr>
      <vt:lpstr>Courier New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Ершов Никита Олегович</dc:creator>
  <cp:lastModifiedBy>Цветкова Инга Валерьевна</cp:lastModifiedBy>
  <cp:revision>238</cp:revision>
  <cp:lastPrinted>2023-02-21T06:36:47Z</cp:lastPrinted>
  <dcterms:created xsi:type="dcterms:W3CDTF">2021-05-11T08:47:42Z</dcterms:created>
  <dcterms:modified xsi:type="dcterms:W3CDTF">2023-04-05T07:32:54Z</dcterms:modified>
</cp:coreProperties>
</file>