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311" r:id="rId3"/>
    <p:sldId id="314" r:id="rId4"/>
    <p:sldId id="319" r:id="rId5"/>
    <p:sldId id="315" r:id="rId6"/>
    <p:sldId id="317" r:id="rId7"/>
    <p:sldId id="318" r:id="rId8"/>
    <p:sldId id="370" r:id="rId9"/>
    <p:sldId id="320" r:id="rId10"/>
    <p:sldId id="372" r:id="rId11"/>
    <p:sldId id="373" r:id="rId12"/>
    <p:sldId id="371" r:id="rId13"/>
    <p:sldId id="321" r:id="rId14"/>
    <p:sldId id="322" r:id="rId15"/>
    <p:sldId id="323" r:id="rId16"/>
    <p:sldId id="365" r:id="rId17"/>
    <p:sldId id="326" r:id="rId18"/>
    <p:sldId id="325" r:id="rId19"/>
    <p:sldId id="356" r:id="rId20"/>
    <p:sldId id="357" r:id="rId21"/>
    <p:sldId id="358" r:id="rId22"/>
    <p:sldId id="377" r:id="rId23"/>
    <p:sldId id="359" r:id="rId24"/>
    <p:sldId id="378" r:id="rId25"/>
    <p:sldId id="360" r:id="rId26"/>
    <p:sldId id="366" r:id="rId27"/>
    <p:sldId id="379" r:id="rId28"/>
    <p:sldId id="382" r:id="rId29"/>
    <p:sldId id="383" r:id="rId30"/>
    <p:sldId id="381" r:id="rId31"/>
    <p:sldId id="384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00"/>
    <a:srgbClr val="FF9900"/>
    <a:srgbClr val="C0C0C0"/>
    <a:srgbClr val="F5F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667" autoAdjust="0"/>
    <p:restoredTop sz="94658" autoAdjust="0"/>
  </p:normalViewPr>
  <p:slideViewPr>
    <p:cSldViewPr>
      <p:cViewPr varScale="1">
        <p:scale>
          <a:sx n="64" d="100"/>
          <a:sy n="64" d="100"/>
        </p:scale>
        <p:origin x="1680" y="48"/>
      </p:cViewPr>
      <p:guideLst>
        <p:guide orient="horz" pos="211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0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76803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76804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6805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680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80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80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680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768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68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68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68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68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68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681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681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6818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6819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6820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8BB2C36-F44B-4B19-8DE7-41D27B5D50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F44BE-275E-4632-ABE0-F54C14F1A1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53F01-F2B3-486D-A7AB-0C99145D28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53F59AC-B05A-4ED0-9FDE-ACF6108A5B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2823F15-A3B1-41AC-9A0E-F30E4F8F90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9B796EE-B4C6-40C0-9EBE-C522733666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CCB59-5F42-45E7-AA01-AD8E1CB314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E90D6-2C90-413D-AB3A-18437398DA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8C4FC-07C9-4566-9FC3-9632F687F8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7BB68-9E84-4357-9667-7F2696B719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30248-B65D-4E23-98C5-039693ED47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458D7-D8AB-4D21-AB68-E0E2D1813E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DFE4D-63A1-4F9D-9EB8-26C1371A5E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C24DE-85A1-4311-9BEE-3FD64FA732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77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75779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5780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5781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75782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783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784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785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786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78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788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789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79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57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7579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579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579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579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A0AAA8B-931F-41AC-B45A-F1B1AA41F0F2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1916832"/>
            <a:ext cx="6400800" cy="2447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b="1" i="1" dirty="0"/>
              <a:t>Уровни структурной организации организма человека.</a:t>
            </a:r>
            <a:r>
              <a:rPr lang="ru-RU" sz="2800" dirty="0"/>
              <a:t> </a:t>
            </a:r>
          </a:p>
          <a:p>
            <a:pPr>
              <a:lnSpc>
                <a:spcPct val="80000"/>
              </a:lnSpc>
            </a:pPr>
            <a:r>
              <a:rPr lang="ru-RU" sz="2800" b="1" i="1" dirty="0"/>
              <a:t>Организм человека как единое целое. Общие закономерности роста и развития.</a:t>
            </a:r>
          </a:p>
        </p:txBody>
      </p:sp>
      <p:sp>
        <p:nvSpPr>
          <p:cNvPr id="3" name="Rectangle 1027">
            <a:extLst>
              <a:ext uri="{FF2B5EF4-FFF2-40B4-BE49-F238E27FC236}">
                <a16:creationId xmlns:a16="http://schemas.microsoft.com/office/drawing/2014/main" id="{0344EC86-A047-4DC4-905A-FBE1F3F4A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4048" y="5589240"/>
            <a:ext cx="413995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ru-RU" sz="1800" b="1" i="1" kern="0" dirty="0"/>
              <a:t>Доктор биологических наук, </a:t>
            </a:r>
          </a:p>
          <a:p>
            <a:pPr>
              <a:lnSpc>
                <a:spcPct val="80000"/>
              </a:lnSpc>
            </a:pPr>
            <a:r>
              <a:rPr lang="ru-RU" sz="1800" b="1" i="1" kern="0" dirty="0"/>
              <a:t>профессор Е.Ю. Федорова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i="1" dirty="0"/>
              <a:t>2. Понятие об организме как едином целом. Общие свойства живого.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2411413" y="2133600"/>
            <a:ext cx="4321175" cy="86201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Развитие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323850" y="4005263"/>
            <a:ext cx="3743325" cy="2087562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Прогрессивное</a:t>
            </a:r>
          </a:p>
          <a:p>
            <a:pPr algn="ctr"/>
            <a:endParaRPr lang="ru-RU" sz="800" b="1">
              <a:solidFill>
                <a:srgbClr val="000000"/>
              </a:solidFill>
            </a:endParaRPr>
          </a:p>
          <a:p>
            <a:pPr algn="ctr"/>
            <a:r>
              <a:rPr lang="ru-RU" sz="2400">
                <a:solidFill>
                  <a:srgbClr val="000000"/>
                </a:solidFill>
              </a:rPr>
              <a:t>улучшение,</a:t>
            </a:r>
          </a:p>
          <a:p>
            <a:pPr algn="ctr"/>
            <a:r>
              <a:rPr lang="ru-RU" sz="2400">
                <a:solidFill>
                  <a:srgbClr val="000000"/>
                </a:solidFill>
              </a:rPr>
              <a:t>увеличение,</a:t>
            </a:r>
          </a:p>
          <a:p>
            <a:pPr algn="ctr"/>
            <a:r>
              <a:rPr lang="ru-RU" sz="2400">
                <a:solidFill>
                  <a:srgbClr val="000000"/>
                </a:solidFill>
              </a:rPr>
              <a:t>совершенствование</a:t>
            </a: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932363" y="4005263"/>
            <a:ext cx="3889375" cy="2087562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Регрессивное</a:t>
            </a:r>
          </a:p>
          <a:p>
            <a:pPr algn="ctr"/>
            <a:endParaRPr lang="ru-RU" sz="800" b="1">
              <a:solidFill>
                <a:srgbClr val="000000"/>
              </a:solidFill>
            </a:endParaRPr>
          </a:p>
          <a:p>
            <a:pPr algn="ctr"/>
            <a:r>
              <a:rPr lang="ru-RU" sz="2400">
                <a:solidFill>
                  <a:srgbClr val="000000"/>
                </a:solidFill>
              </a:rPr>
              <a:t>деградация,</a:t>
            </a:r>
          </a:p>
          <a:p>
            <a:pPr algn="ctr"/>
            <a:r>
              <a:rPr lang="ru-RU" sz="2400">
                <a:solidFill>
                  <a:srgbClr val="000000"/>
                </a:solidFill>
              </a:rPr>
              <a:t>ухудшение, </a:t>
            </a:r>
          </a:p>
          <a:p>
            <a:pPr algn="ctr"/>
            <a:r>
              <a:rPr lang="ru-RU" sz="2400">
                <a:solidFill>
                  <a:srgbClr val="000000"/>
                </a:solidFill>
              </a:rPr>
              <a:t>уменьшение</a:t>
            </a:r>
          </a:p>
        </p:txBody>
      </p:sp>
      <p:sp>
        <p:nvSpPr>
          <p:cNvPr id="201734" name="Line 6"/>
          <p:cNvSpPr>
            <a:spLocks noChangeShapeType="1"/>
          </p:cNvSpPr>
          <p:nvPr/>
        </p:nvSpPr>
        <p:spPr bwMode="auto">
          <a:xfrm flipH="1">
            <a:off x="2124075" y="2997200"/>
            <a:ext cx="1079500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1735" name="Line 7"/>
          <p:cNvSpPr>
            <a:spLocks noChangeShapeType="1"/>
          </p:cNvSpPr>
          <p:nvPr/>
        </p:nvSpPr>
        <p:spPr bwMode="auto">
          <a:xfrm>
            <a:off x="5867400" y="2997200"/>
            <a:ext cx="1009650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i="1" dirty="0"/>
              <a:t>2. Понятие об организме как едином целом. Общие свойства живого.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2411413" y="2133600"/>
            <a:ext cx="4321175" cy="86201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000000"/>
                </a:solidFill>
              </a:rPr>
              <a:t>Развитие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323850" y="4005263"/>
            <a:ext cx="2592388" cy="15113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00"/>
                </a:solidFill>
              </a:rPr>
              <a:t>Физическое</a:t>
            </a:r>
          </a:p>
        </p:txBody>
      </p:sp>
      <p:sp>
        <p:nvSpPr>
          <p:cNvPr id="202758" name="Line 6"/>
          <p:cNvSpPr>
            <a:spLocks noChangeShapeType="1"/>
          </p:cNvSpPr>
          <p:nvPr/>
        </p:nvSpPr>
        <p:spPr bwMode="auto">
          <a:xfrm flipH="1">
            <a:off x="2124075" y="2997200"/>
            <a:ext cx="1079500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2759" name="Line 7"/>
          <p:cNvSpPr>
            <a:spLocks noChangeShapeType="1"/>
          </p:cNvSpPr>
          <p:nvPr/>
        </p:nvSpPr>
        <p:spPr bwMode="auto">
          <a:xfrm>
            <a:off x="5867400" y="2997200"/>
            <a:ext cx="1009650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3203575" y="4005263"/>
            <a:ext cx="2736850" cy="15843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00"/>
                </a:solidFill>
              </a:rPr>
              <a:t>Психическое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6227763" y="4005263"/>
            <a:ext cx="2592387" cy="1655762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00"/>
                </a:solidFill>
              </a:rPr>
              <a:t>Биологическое </a:t>
            </a:r>
          </a:p>
          <a:p>
            <a:pPr algn="ctr"/>
            <a:r>
              <a:rPr lang="ru-RU" sz="2400" b="1">
                <a:solidFill>
                  <a:srgbClr val="000000"/>
                </a:solidFill>
              </a:rPr>
              <a:t>созревание</a:t>
            </a:r>
          </a:p>
        </p:txBody>
      </p:sp>
      <p:sp>
        <p:nvSpPr>
          <p:cNvPr id="202762" name="Line 10"/>
          <p:cNvSpPr>
            <a:spLocks noChangeShapeType="1"/>
          </p:cNvSpPr>
          <p:nvPr/>
        </p:nvSpPr>
        <p:spPr bwMode="auto">
          <a:xfrm>
            <a:off x="4500563" y="2997200"/>
            <a:ext cx="0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000" i="1" dirty="0"/>
              <a:t>2. Понятие об организме как едином целом. Общие свойства живого.</a:t>
            </a:r>
          </a:p>
        </p:txBody>
      </p:sp>
      <p:sp>
        <p:nvSpPr>
          <p:cNvPr id="2007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1844675"/>
            <a:ext cx="7826375" cy="482441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FFFF00"/>
                </a:solidFill>
              </a:rPr>
              <a:t>Критерии развития</a:t>
            </a:r>
            <a:r>
              <a:rPr lang="ru-RU" sz="2800"/>
              <a:t>:</a:t>
            </a:r>
          </a:p>
          <a:p>
            <a:pPr>
              <a:lnSpc>
                <a:spcPct val="80000"/>
              </a:lnSpc>
            </a:pPr>
            <a:r>
              <a:rPr lang="ru-RU" sz="2400"/>
              <a:t>Физического – признаки роста (длина, окружности) и физиологические признаки (сила, ЖЕЛ и др.)</a:t>
            </a:r>
          </a:p>
          <a:p>
            <a:pPr>
              <a:lnSpc>
                <a:spcPct val="80000"/>
              </a:lnSpc>
            </a:pPr>
            <a:r>
              <a:rPr lang="ru-RU" sz="2400"/>
              <a:t>Психического – уровень развития речи, мышления, эмоций</a:t>
            </a:r>
          </a:p>
          <a:p>
            <a:pPr>
              <a:lnSpc>
                <a:spcPct val="80000"/>
              </a:lnSpc>
            </a:pPr>
            <a:r>
              <a:rPr lang="ru-RU" sz="2400"/>
              <a:t>Биологического созревания –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    - Сроки внутриутробного развития (доношенность)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    - Сроки окостенения скелета (заращивание родничков)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    - Сроки прорезывания молочных зубов и замены на постоянные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    - Сроки полового созревания и увядания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i="1" dirty="0"/>
              <a:t>2. Понятие об организме как едином целом. Общие свойства живого.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4010025" cy="4616450"/>
          </a:xfrm>
        </p:spPr>
        <p:txBody>
          <a:bodyPr/>
          <a:lstStyle/>
          <a:p>
            <a:r>
              <a:rPr lang="ru-RU" sz="2400"/>
              <a:t>свойство </a:t>
            </a:r>
            <a:r>
              <a:rPr lang="ru-RU" sz="2400" i="1">
                <a:solidFill>
                  <a:srgbClr val="FFFF00"/>
                </a:solidFill>
              </a:rPr>
              <a:t>памяти</a:t>
            </a:r>
            <a:r>
              <a:rPr lang="ru-RU" sz="2400"/>
              <a:t>, т.е. способность воспринимать, хранить и воспроизводить информацию. 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   В живом организме различают </a:t>
            </a:r>
            <a:r>
              <a:rPr lang="ru-RU" sz="2400">
                <a:solidFill>
                  <a:srgbClr val="FFFF00"/>
                </a:solidFill>
              </a:rPr>
              <a:t>генетическую, иммунную</a:t>
            </a:r>
            <a:r>
              <a:rPr lang="ru-RU" sz="2400"/>
              <a:t> память, а также память как свойство мозга, как </a:t>
            </a:r>
            <a:r>
              <a:rPr lang="ru-RU" sz="2400">
                <a:solidFill>
                  <a:srgbClr val="FFFF00"/>
                </a:solidFill>
              </a:rPr>
              <a:t>психическую функцию</a:t>
            </a:r>
            <a:r>
              <a:rPr lang="ru-RU" sz="2400"/>
              <a:t>. </a:t>
            </a:r>
          </a:p>
        </p:txBody>
      </p:sp>
      <p:pic>
        <p:nvPicPr>
          <p:cNvPr id="142340" name="Picture 4" descr="memory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6825" y="2349500"/>
            <a:ext cx="3690938" cy="3887788"/>
          </a:xfrm>
          <a:noFill/>
          <a:ln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i="1" dirty="0"/>
              <a:t>2. Понятие об организме как едином целом. Общие свойства живого.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981200"/>
            <a:ext cx="4465637" cy="4616450"/>
          </a:xfrm>
        </p:spPr>
        <p:txBody>
          <a:bodyPr/>
          <a:lstStyle/>
          <a:p>
            <a:pPr marL="609600" indent="-609600"/>
            <a:r>
              <a:rPr lang="ru-RU" sz="2400" i="1">
                <a:solidFill>
                  <a:srgbClr val="FFFF00"/>
                </a:solidFill>
              </a:rPr>
              <a:t>раздражимость</a:t>
            </a:r>
            <a:r>
              <a:rPr lang="ru-RU" sz="2400"/>
              <a:t> – способность реагировать на действие раздражителей изменением уровня физиологической активности</a:t>
            </a:r>
            <a:endParaRPr lang="ru-RU" sz="2400" i="1"/>
          </a:p>
          <a:p>
            <a:pPr marL="609600" indent="-609600"/>
            <a:r>
              <a:rPr lang="ru-RU" sz="2400" i="1">
                <a:solidFill>
                  <a:srgbClr val="FFFF00"/>
                </a:solidFill>
              </a:rPr>
              <a:t>возбудимость</a:t>
            </a:r>
            <a:r>
              <a:rPr lang="ru-RU" sz="2400" i="1"/>
              <a:t> </a:t>
            </a:r>
            <a:r>
              <a:rPr lang="ru-RU" sz="2400"/>
              <a:t>– способность отвечать на действие раздражителя реакцией возбуждения</a:t>
            </a:r>
          </a:p>
        </p:txBody>
      </p:sp>
      <p:pic>
        <p:nvPicPr>
          <p:cNvPr id="143364" name="Picture 4" descr="originnal_00fceea0548f6ffae00626098adb49a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81625" y="2657475"/>
            <a:ext cx="3438525" cy="3438525"/>
          </a:xfrm>
          <a:noFill/>
          <a:ln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108075"/>
          </a:xfrm>
        </p:spPr>
        <p:txBody>
          <a:bodyPr/>
          <a:lstStyle/>
          <a:p>
            <a:r>
              <a:rPr lang="ru-RU" sz="3000" i="1" dirty="0"/>
              <a:t>2. Понятие об организме как едином целом. Общие свойства живого.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916113"/>
            <a:ext cx="8093075" cy="4537075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ru-RU"/>
              <a:t>способность к </a:t>
            </a:r>
            <a:r>
              <a:rPr lang="ru-RU" i="1">
                <a:solidFill>
                  <a:srgbClr val="FFFF00"/>
                </a:solidFill>
              </a:rPr>
              <a:t>саморегуляции</a:t>
            </a:r>
            <a:r>
              <a:rPr lang="ru-RU"/>
              <a:t>, в которой принимают участие нервная и эндокринная система</a:t>
            </a:r>
          </a:p>
          <a:p>
            <a:pPr marL="609600" indent="-609600">
              <a:lnSpc>
                <a:spcPct val="90000"/>
              </a:lnSpc>
            </a:pPr>
            <a:r>
              <a:rPr lang="ru-RU"/>
              <a:t>способность к </a:t>
            </a:r>
            <a:r>
              <a:rPr lang="ru-RU" i="1">
                <a:solidFill>
                  <a:srgbClr val="FFFF00"/>
                </a:solidFill>
              </a:rPr>
              <a:t>адаптации</a:t>
            </a:r>
            <a:r>
              <a:rPr lang="ru-RU"/>
              <a:t>, т.е. возможность приспособления к изменяющимся условиям существования</a:t>
            </a:r>
          </a:p>
          <a:p>
            <a:pPr marL="609600" indent="-609600">
              <a:lnSpc>
                <a:spcPct val="90000"/>
              </a:lnSpc>
            </a:pPr>
            <a:r>
              <a:rPr lang="ru-RU"/>
              <a:t>способность к </a:t>
            </a:r>
            <a:r>
              <a:rPr lang="ru-RU" i="1">
                <a:solidFill>
                  <a:srgbClr val="FFFF00"/>
                </a:solidFill>
              </a:rPr>
              <a:t>размножению</a:t>
            </a:r>
            <a:r>
              <a:rPr lang="ru-RU"/>
              <a:t> </a:t>
            </a:r>
          </a:p>
          <a:p>
            <a:pPr marL="609600" indent="-609600">
              <a:lnSpc>
                <a:spcPct val="90000"/>
              </a:lnSpc>
            </a:pPr>
            <a:r>
              <a:rPr lang="ru-RU" i="1">
                <a:solidFill>
                  <a:srgbClr val="FFFF00"/>
                </a:solidFill>
              </a:rPr>
              <a:t>движение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974" y="404664"/>
            <a:ext cx="4608512" cy="4876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В организме человека различают следующие </a:t>
            </a:r>
            <a:r>
              <a:rPr lang="ru-RU" sz="2400" i="1" dirty="0">
                <a:solidFill>
                  <a:srgbClr val="FFFF00"/>
                </a:solidFill>
              </a:rPr>
              <a:t>уровни организации</a:t>
            </a:r>
            <a:r>
              <a:rPr lang="ru-RU" sz="2400" dirty="0"/>
              <a:t>: 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субклеточные уровни (уровень мембран, уровень органоидов и уровень молекул или биохимический уровень), 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клеточный, 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тканевый, 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органный, 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системный 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организменный.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Субординационные взаимоотношения уровней организации организма представляют иллюстрацию существующей в науке </a:t>
            </a:r>
            <a:r>
              <a:rPr lang="ru-RU" sz="2400" i="1" dirty="0">
                <a:solidFill>
                  <a:srgbClr val="FFFF00"/>
                </a:solidFill>
              </a:rPr>
              <a:t>концепции целостности.</a:t>
            </a:r>
          </a:p>
        </p:txBody>
      </p:sp>
      <p:pic>
        <p:nvPicPr>
          <p:cNvPr id="193540" name="Picture 4" descr="Bio150_007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60032" y="836712"/>
            <a:ext cx="3925888" cy="5041900"/>
          </a:xfrm>
          <a:noFill/>
          <a:ln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dirty="0"/>
              <a:t>3. Общие закономерности роста и развития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1844675"/>
            <a:ext cx="7920037" cy="1584325"/>
          </a:xfrm>
        </p:spPr>
        <p:txBody>
          <a:bodyPr/>
          <a:lstStyle/>
          <a:p>
            <a:r>
              <a:rPr lang="ru-RU" sz="2200" b="1" i="1">
                <a:solidFill>
                  <a:srgbClr val="FFFF00"/>
                </a:solidFill>
              </a:rPr>
              <a:t>единство роста и развития</a:t>
            </a:r>
            <a:r>
              <a:rPr lang="ru-RU" sz="2200"/>
              <a:t> </a:t>
            </a:r>
          </a:p>
          <a:p>
            <a:pPr>
              <a:buFont typeface="Wingdings" pitchFamily="2" charset="2"/>
              <a:buNone/>
            </a:pPr>
            <a:r>
              <a:rPr lang="ru-RU" sz="2200"/>
              <a:t>    Количественные изменения всегда сопровождаются качественными изменениями (наращивание мышечной массы – увеличение силы мышц)</a:t>
            </a:r>
            <a:endParaRPr lang="ru-RU" sz="2200">
              <a:solidFill>
                <a:srgbClr val="FFFF00"/>
              </a:solidFill>
            </a:endParaRPr>
          </a:p>
        </p:txBody>
      </p:sp>
      <p:pic>
        <p:nvPicPr>
          <p:cNvPr id="147460" name="Picture 4" descr="27301485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00788" y="3141663"/>
            <a:ext cx="2571750" cy="3476625"/>
          </a:xfrm>
          <a:noFill/>
          <a:ln/>
        </p:spPr>
      </p:pic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900113" y="3573463"/>
            <a:ext cx="5256212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ru-RU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Рост и развитие не могут одновременно происходить в одной и той же группе клеток (</a:t>
            </a:r>
            <a:r>
              <a:rPr lang="ru-RU" sz="2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Иван Ивановия Шмальгаузен</a:t>
            </a:r>
            <a:r>
              <a:rPr lang="ru-RU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, 1935), они должны быть разделены либо во времени, либо в пространстве – наличие этапов </a:t>
            </a:r>
            <a:r>
              <a:rPr lang="ru-RU" sz="2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возрастного развития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108075"/>
          </a:xfrm>
        </p:spPr>
        <p:txBody>
          <a:bodyPr/>
          <a:lstStyle/>
          <a:p>
            <a:r>
              <a:rPr lang="ru-RU" sz="3200" i="1" dirty="0"/>
              <a:t>3. Общие закономерности роста и развития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989138"/>
            <a:ext cx="8093075" cy="4464050"/>
          </a:xfrm>
        </p:spPr>
        <p:txBody>
          <a:bodyPr/>
          <a:lstStyle/>
          <a:p>
            <a:r>
              <a:rPr lang="ru-RU" sz="2800" b="1" i="1">
                <a:solidFill>
                  <a:srgbClr val="FFFF00"/>
                </a:solidFill>
              </a:rPr>
              <a:t>непрерывность роста и развития</a:t>
            </a:r>
            <a:r>
              <a:rPr lang="ru-RU" sz="2800"/>
              <a:t> в течение онтогенеза. 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Количественные и качественные изменения продолжаются в течение всей жизни, но могут быть более или менее интенсивными, могут носить прогрессивный (приводящий к созреванию, к расцвету) и регрессивный (сопровождающийся инволюцией органа, угасанием функции) характер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dirty="0"/>
              <a:t>3. Общие закономерности роста и развития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1981200"/>
            <a:ext cx="4895850" cy="461645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2200" b="1" i="1">
                <a:solidFill>
                  <a:srgbClr val="FFFF00"/>
                </a:solidFill>
              </a:rPr>
              <a:t>надежность роста и развития – </a:t>
            </a:r>
            <a:endParaRPr lang="ru-RU" sz="220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200"/>
              <a:t>        наличие резервных возможностей организма, которые обеспечивают рост и развитие в разных обстоятельствах (травма, болезнь и т.д.) и в меняющихся условиях существования.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ru-RU" sz="220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200"/>
              <a:t>       Концепция биологической надежности сформулирована </a:t>
            </a:r>
            <a:r>
              <a:rPr lang="ru-RU" sz="2200">
                <a:solidFill>
                  <a:srgbClr val="FFFF00"/>
                </a:solidFill>
              </a:rPr>
              <a:t>Ашотом Арташесовичем Маркосяном</a:t>
            </a:r>
            <a:r>
              <a:rPr lang="ru-RU" sz="2200"/>
              <a:t>.</a:t>
            </a:r>
            <a:r>
              <a:rPr lang="ru-RU" sz="2000"/>
              <a:t> </a:t>
            </a:r>
            <a:r>
              <a:rPr lang="ru-RU" sz="1800"/>
              <a:t>   </a:t>
            </a:r>
            <a:r>
              <a:rPr lang="ru-RU" sz="600"/>
              <a:t> 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1800"/>
              <a:t>     </a:t>
            </a:r>
          </a:p>
        </p:txBody>
      </p:sp>
      <p:pic>
        <p:nvPicPr>
          <p:cNvPr id="182276" name="Picture 4" descr="А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940425" y="1916113"/>
            <a:ext cx="3078163" cy="4824412"/>
          </a:xfrm>
          <a:noFill/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76250"/>
            <a:ext cx="7543800" cy="792163"/>
          </a:xfrm>
        </p:spPr>
        <p:txBody>
          <a:bodyPr/>
          <a:lstStyle/>
          <a:p>
            <a:r>
              <a:rPr lang="ru-RU" sz="3200" i="1"/>
              <a:t>ВОПРОСЫ: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844675"/>
            <a:ext cx="7543800" cy="4611688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SzTx/>
              <a:buFont typeface="Wingdings" pitchFamily="2" charset="2"/>
              <a:buAutoNum type="arabicPeriod"/>
            </a:pPr>
            <a:r>
              <a:rPr lang="ru-RU" sz="2200" dirty="0"/>
              <a:t>Понятие об органах, системах органов и аппаратах.</a:t>
            </a:r>
          </a:p>
          <a:p>
            <a:pPr marL="609600" indent="-609600">
              <a:lnSpc>
                <a:spcPct val="80000"/>
              </a:lnSpc>
              <a:buSzTx/>
              <a:buFont typeface="Wingdings" pitchFamily="2" charset="2"/>
              <a:buAutoNum type="arabicPeriod"/>
            </a:pPr>
            <a:r>
              <a:rPr lang="ru-RU" sz="2200" dirty="0"/>
              <a:t>Понятие об организме как едином целом. Общие свойства живого. </a:t>
            </a:r>
          </a:p>
          <a:p>
            <a:pPr marL="609600" indent="-609600">
              <a:lnSpc>
                <a:spcPct val="80000"/>
              </a:lnSpc>
              <a:buSzTx/>
              <a:buFont typeface="Wingdings" pitchFamily="2" charset="2"/>
              <a:buAutoNum type="arabicPeriod"/>
            </a:pPr>
            <a:r>
              <a:rPr lang="ru-RU" sz="2200" dirty="0"/>
              <a:t>Общие закономерности роста и развития</a:t>
            </a:r>
          </a:p>
          <a:p>
            <a:pPr marL="609600" indent="-609600">
              <a:lnSpc>
                <a:spcPct val="80000"/>
              </a:lnSpc>
              <a:buSzTx/>
              <a:buFont typeface="Wingdings" pitchFamily="2" charset="2"/>
              <a:buNone/>
            </a:pPr>
            <a:endParaRPr lang="ru-RU" sz="2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036638"/>
          </a:xfrm>
        </p:spPr>
        <p:txBody>
          <a:bodyPr/>
          <a:lstStyle/>
          <a:p>
            <a:r>
              <a:rPr lang="ru-RU" sz="3200" i="1" dirty="0"/>
              <a:t>3. Общие закономерности роста и развития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9138"/>
            <a:ext cx="7543800" cy="46085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/>
              <a:t>В основе надежности лежат механизмы: 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а) </a:t>
            </a:r>
            <a:r>
              <a:rPr lang="ru-RU" sz="2400">
                <a:solidFill>
                  <a:srgbClr val="FFFF00"/>
                </a:solidFill>
              </a:rPr>
              <a:t>дублирования функций</a:t>
            </a:r>
            <a:r>
              <a:rPr lang="ru-RU" sz="2400"/>
              <a:t> (2 почки, 2 глаза, 2 уха и т.д.); 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б) </a:t>
            </a:r>
            <a:r>
              <a:rPr lang="ru-RU" sz="2400">
                <a:solidFill>
                  <a:srgbClr val="FFFF00"/>
                </a:solidFill>
              </a:rPr>
              <a:t>дублирования механизмов</a:t>
            </a:r>
            <a:r>
              <a:rPr lang="ru-RU" sz="2400"/>
              <a:t> достижения адаптивного эффекта (для поддержания температуры внутренней среды) 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в) </a:t>
            </a:r>
            <a:r>
              <a:rPr lang="ru-RU" sz="2400">
                <a:solidFill>
                  <a:srgbClr val="FFFF00"/>
                </a:solidFill>
              </a:rPr>
              <a:t>избыточности</a:t>
            </a:r>
            <a:r>
              <a:rPr lang="ru-RU" sz="2400"/>
              <a:t> (избыточное число нервных клеток в ЦНС) 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г) </a:t>
            </a:r>
            <a:r>
              <a:rPr lang="ru-RU" sz="2400">
                <a:solidFill>
                  <a:srgbClr val="FFFF00"/>
                </a:solidFill>
              </a:rPr>
              <a:t>пластичности</a:t>
            </a:r>
            <a:r>
              <a:rPr lang="ru-RU" sz="2400"/>
              <a:t> (одни структуры ЦНС могут брать на себя функции утраченных в результате травмы, инфекции и т.д.)</a:t>
            </a:r>
            <a:endParaRPr lang="ru-RU" sz="2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dirty="0"/>
              <a:t>3. Общие закономерности роста и развития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4225925" cy="46164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i="1">
                <a:solidFill>
                  <a:srgbClr val="FFFF00"/>
                </a:solidFill>
              </a:rPr>
              <a:t>гетерохронность</a:t>
            </a:r>
            <a:r>
              <a:rPr lang="ru-RU" sz="2400" i="1">
                <a:solidFill>
                  <a:srgbClr val="FFFF00"/>
                </a:solidFill>
              </a:rPr>
              <a:t> </a:t>
            </a:r>
            <a:r>
              <a:rPr lang="ru-RU" sz="2400"/>
              <a:t>– разновременное созревание функциональных систем, под которыми понимают совокупность органов и систем органов, необходимых для достижения «полезного» для организма результата, другими словами, адаптивного результата. </a:t>
            </a:r>
          </a:p>
          <a:p>
            <a:pPr>
              <a:lnSpc>
                <a:spcPct val="90000"/>
              </a:lnSpc>
            </a:pPr>
            <a:endParaRPr lang="ru-RU" sz="2400"/>
          </a:p>
        </p:txBody>
      </p:sp>
      <p:pic>
        <p:nvPicPr>
          <p:cNvPr id="184326" name="Picture 6" descr="image00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45113" y="1481138"/>
            <a:ext cx="3548062" cy="2481262"/>
          </a:xfrm>
          <a:noFill/>
          <a:ln/>
        </p:spPr>
      </p:pic>
      <p:pic>
        <p:nvPicPr>
          <p:cNvPr id="184328" name="Picture 8" descr="zapichenko_fizra_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292725" y="4149725"/>
            <a:ext cx="3621088" cy="2408238"/>
          </a:xfrm>
          <a:noFill/>
          <a:ln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dirty="0"/>
              <a:t>3. Общие закономерности роста и развития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981200"/>
            <a:ext cx="3816350" cy="46164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    </a:t>
            </a:r>
            <a:r>
              <a:rPr lang="ru-RU" sz="2200"/>
              <a:t>Положение о гетерохронности развития впервые сформулировано </a:t>
            </a:r>
            <a:r>
              <a:rPr lang="ru-RU" sz="2200">
                <a:solidFill>
                  <a:srgbClr val="FFFF00"/>
                </a:solidFill>
              </a:rPr>
              <a:t>П.К.Анохиным</a:t>
            </a:r>
            <a:r>
              <a:rPr lang="ru-RU" sz="2200"/>
              <a:t>, который назвал свою теорию созревания организма теорией </a:t>
            </a:r>
            <a:r>
              <a:rPr lang="ru-RU" sz="2200">
                <a:solidFill>
                  <a:srgbClr val="FFFF00"/>
                </a:solidFill>
              </a:rPr>
              <a:t>системогенеза</a:t>
            </a:r>
            <a:r>
              <a:rPr lang="ru-RU" sz="2200"/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200"/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200"/>
              <a:t>    Под </a:t>
            </a:r>
            <a:r>
              <a:rPr lang="ru-RU" sz="2200">
                <a:solidFill>
                  <a:srgbClr val="FFFF00"/>
                </a:solidFill>
              </a:rPr>
              <a:t>системогенезом</a:t>
            </a:r>
            <a:r>
              <a:rPr lang="ru-RU" sz="2200"/>
              <a:t> понимается поэтапное включение и смена функциональных систем в процессе индивидуального развития. </a:t>
            </a:r>
          </a:p>
          <a:p>
            <a:pPr>
              <a:lnSpc>
                <a:spcPct val="80000"/>
              </a:lnSpc>
            </a:pPr>
            <a:endParaRPr lang="ru-RU" sz="2200"/>
          </a:p>
        </p:txBody>
      </p:sp>
      <p:pic>
        <p:nvPicPr>
          <p:cNvPr id="219140" name="Picture 4" descr="П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27538" y="1844675"/>
            <a:ext cx="4498975" cy="4752975"/>
          </a:xfrm>
          <a:noFill/>
          <a:ln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dirty="0"/>
              <a:t>3. Общие закономерности роста и развития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844675"/>
            <a:ext cx="3959225" cy="50133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>
                <a:solidFill>
                  <a:srgbClr val="FFFF00"/>
                </a:solidFill>
              </a:rPr>
              <a:t>   </a:t>
            </a:r>
            <a:r>
              <a:rPr lang="ru-RU" sz="2200" b="1" i="1">
                <a:solidFill>
                  <a:srgbClr val="FFFF00"/>
                </a:solidFill>
              </a:rPr>
              <a:t>гармоничность роста и развития</a:t>
            </a:r>
            <a:r>
              <a:rPr lang="ru-RU" sz="2200" i="1">
                <a:solidFill>
                  <a:srgbClr val="FFFF00"/>
                </a:solidFill>
              </a:rPr>
              <a:t> -</a:t>
            </a:r>
            <a:endParaRPr lang="ru-RU" sz="22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200"/>
              <a:t>    на каждом этапе онтогенеза уровень развития организма соответствует требованиям среды и задачам дальнейшего развития.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200"/>
              <a:t>    Все функциональные системы маленького ребенка обладают </a:t>
            </a:r>
            <a:r>
              <a:rPr lang="ru-RU" sz="2200">
                <a:solidFill>
                  <a:srgbClr val="FFFF00"/>
                </a:solidFill>
              </a:rPr>
              <a:t>достаточным уровнем</a:t>
            </a:r>
            <a:r>
              <a:rPr lang="ru-RU" sz="2200"/>
              <a:t> надежности для функционирования в тех </a:t>
            </a:r>
            <a:r>
              <a:rPr lang="ru-RU" sz="2200">
                <a:solidFill>
                  <a:srgbClr val="FFFF00"/>
                </a:solidFill>
              </a:rPr>
              <a:t>конкретных условиях</a:t>
            </a:r>
            <a:r>
              <a:rPr lang="ru-RU" sz="2200"/>
              <a:t>, в которых ребенок живет.</a:t>
            </a:r>
            <a:r>
              <a:rPr lang="ru-RU" sz="20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/>
          </a:p>
        </p:txBody>
      </p:sp>
      <p:pic>
        <p:nvPicPr>
          <p:cNvPr id="185348" name="Picture 4" descr="2307152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16463" y="2924175"/>
            <a:ext cx="4329112" cy="2892425"/>
          </a:xfrm>
          <a:noFill/>
          <a:ln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dirty="0"/>
              <a:t>3. Общие закономерности роста и развития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981200"/>
            <a:ext cx="4681537" cy="46164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/>
              <a:t>   Границы адаптивных возможностей ребенка </a:t>
            </a:r>
            <a:r>
              <a:rPr lang="ru-RU" sz="2400">
                <a:solidFill>
                  <a:srgbClr val="FFFF00"/>
                </a:solidFill>
              </a:rPr>
              <a:t>существенно уже</a:t>
            </a:r>
            <a:r>
              <a:rPr lang="ru-RU" sz="2400"/>
              <a:t>, чем у взрослых. По этой причине ребенок предъявляет </a:t>
            </a:r>
            <a:r>
              <a:rPr lang="ru-RU" sz="2400">
                <a:solidFill>
                  <a:srgbClr val="FFFF00"/>
                </a:solidFill>
              </a:rPr>
              <a:t>повышенные требования</a:t>
            </a:r>
            <a:r>
              <a:rPr lang="ru-RU" sz="2400"/>
              <a:t> к условиям обитания, что определяет особые </a:t>
            </a:r>
            <a:r>
              <a:rPr lang="ru-RU" sz="2400">
                <a:solidFill>
                  <a:srgbClr val="FFFF00"/>
                </a:solidFill>
              </a:rPr>
              <a:t>гигиенические и психолого-педагогические характеристики</a:t>
            </a:r>
            <a:r>
              <a:rPr lang="ru-RU" sz="2400"/>
              <a:t> среды ребенка. </a:t>
            </a:r>
          </a:p>
        </p:txBody>
      </p:sp>
      <p:pic>
        <p:nvPicPr>
          <p:cNvPr id="223236" name="Picture 4" descr="c271a222798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80063" y="1844675"/>
            <a:ext cx="3344862" cy="4752975"/>
          </a:xfrm>
          <a:noFill/>
          <a:ln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036638"/>
          </a:xfrm>
        </p:spPr>
        <p:txBody>
          <a:bodyPr/>
          <a:lstStyle/>
          <a:p>
            <a:r>
              <a:rPr lang="ru-RU" sz="3200" i="1" dirty="0"/>
              <a:t>3. Общие закономерности роста и развития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2400" b="1" i="1">
                <a:solidFill>
                  <a:srgbClr val="FFFF00"/>
                </a:solidFill>
              </a:rPr>
              <a:t>гетеросенситивность роста и развития</a:t>
            </a:r>
            <a:r>
              <a:rPr lang="ru-RU" sz="2400" i="1">
                <a:solidFill>
                  <a:srgbClr val="FFFF00"/>
                </a:solidFill>
              </a:rPr>
              <a:t> – </a:t>
            </a:r>
            <a:r>
              <a:rPr lang="ru-RU" sz="2400"/>
              <a:t>различная чувствительность развивающихся систем к разным внешним воздействиям на отдельных этапах онтогенеза.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Депривация, т.е. исключение некоторых внешних факторов в определенные этапы развития может фатально сказываться на развитии соответствующих функций.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Поиск сенситивных периодов для развития тех или иных качеств с целью его эффективного использования в учебном процессе – одна из важных современных задач физиолого-педагогических и психолого-педагогических исследований.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i="1" dirty="0"/>
              <a:t>3. Общие закономерности роста и развития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>
                <a:solidFill>
                  <a:srgbClr val="FFFF00"/>
                </a:solidFill>
              </a:rPr>
              <a:t>Критические и кризисные периоды</a:t>
            </a:r>
            <a:r>
              <a:rPr lang="ru-RU" sz="2800"/>
              <a:t> развития. </a:t>
            </a:r>
          </a:p>
          <a:p>
            <a:pPr>
              <a:lnSpc>
                <a:spcPct val="90000"/>
              </a:lnSpc>
            </a:pPr>
            <a:r>
              <a:rPr lang="ru-RU" sz="2600">
                <a:solidFill>
                  <a:srgbClr val="FFFF00"/>
                </a:solidFill>
              </a:rPr>
              <a:t>Критический период</a:t>
            </a:r>
            <a:r>
              <a:rPr lang="ru-RU" sz="2600"/>
              <a:t> – переломный этап в морфофункциональном развитии организма. Он завершает предыдущий период онтогенеза и начинает качественно новый этап развития. </a:t>
            </a:r>
          </a:p>
          <a:p>
            <a:pPr>
              <a:lnSpc>
                <a:spcPct val="90000"/>
              </a:lnSpc>
            </a:pPr>
            <a:r>
              <a:rPr lang="ru-RU" sz="2600">
                <a:solidFill>
                  <a:srgbClr val="FFFF00"/>
                </a:solidFill>
              </a:rPr>
              <a:t>Кризисный период</a:t>
            </a:r>
            <a:r>
              <a:rPr lang="ru-RU" sz="2600"/>
              <a:t> – период выраженных перестроек личности, происходящих в определенное время (изменение жизненной позиции, появление новых мотивов и т.д.).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91E7351-37F6-F83C-7247-664FB5CE7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dirty="0"/>
              <a:t>СПАСИБО ЗА ВНИМАНИЕ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84DAC3D-FEE3-4612-B2B2-59CC8FCCC1A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87824" y="2204864"/>
            <a:ext cx="3338110" cy="411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CDAD9B6F-6D02-A3BD-D791-B4AC06697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15816" y="1570931"/>
            <a:ext cx="2814464" cy="799728"/>
          </a:xfrm>
        </p:spPr>
        <p:txBody>
          <a:bodyPr/>
          <a:lstStyle/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вопросы ?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3914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D94E24-F7D8-40C3-B39D-E50FEED05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713" y="0"/>
            <a:ext cx="7543800" cy="1431925"/>
          </a:xfrm>
        </p:spPr>
        <p:txBody>
          <a:bodyPr/>
          <a:lstStyle/>
          <a:p>
            <a:pPr algn="ctr"/>
            <a:r>
              <a:rPr lang="ru-RU" dirty="0"/>
              <a:t>Самоконтроль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C4986C-57C7-4035-B515-DB492AE79038}"/>
              </a:ext>
            </a:extLst>
          </p:cNvPr>
          <p:cNvSpPr txBox="1"/>
          <p:nvPr/>
        </p:nvSpPr>
        <p:spPr>
          <a:xfrm>
            <a:off x="865108" y="1124744"/>
            <a:ext cx="7955363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200" b="1" i="0" u="sng" dirty="0">
                <a:effectLst/>
                <a:latin typeface="Times New Roman" panose="02020603050405020304" pitchFamily="18" charset="0"/>
              </a:rPr>
              <a:t>Найдите один верный ответ:</a:t>
            </a:r>
            <a:endParaRPr lang="ru-RU" sz="2200" b="0" i="0" u="sng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1) Телосложение характеризующееся, сочетанием среднего роста по высоте и слабого роста по ширине, называется: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А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астеническим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Б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</a:t>
            </a:r>
            <a:r>
              <a:rPr lang="ru-RU" sz="2200" b="0" i="0" dirty="0" err="1">
                <a:effectLst/>
                <a:latin typeface="Times New Roman" panose="02020603050405020304" pitchFamily="18" charset="0"/>
              </a:rPr>
              <a:t>нормастеническим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В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</a:t>
            </a:r>
            <a:r>
              <a:rPr lang="ru-RU" sz="2200" b="0" i="0" dirty="0" err="1">
                <a:effectLst/>
                <a:latin typeface="Times New Roman" panose="02020603050405020304" pitchFamily="18" charset="0"/>
              </a:rPr>
              <a:t>гиперстеническим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2) Индекс Соловьева: менее 15 см у женщин и менее 18 у мужчин, характерен для типа конституции: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А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</a:t>
            </a:r>
            <a:r>
              <a:rPr lang="ru-RU" sz="2200" b="0" i="0" dirty="0" err="1">
                <a:effectLst/>
                <a:latin typeface="Times New Roman" panose="02020603050405020304" pitchFamily="18" charset="0"/>
              </a:rPr>
              <a:t>нормастенического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Б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астенического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В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</a:t>
            </a:r>
            <a:r>
              <a:rPr lang="ru-RU" sz="2200" b="0" i="0" dirty="0" err="1">
                <a:effectLst/>
                <a:latin typeface="Times New Roman" panose="02020603050405020304" pitchFamily="18" charset="0"/>
              </a:rPr>
              <a:t>гиперстенического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3) Индекс </a:t>
            </a:r>
            <a:r>
              <a:rPr lang="ru-RU" sz="2200" b="1" i="0" dirty="0" err="1">
                <a:effectLst/>
                <a:latin typeface="Times New Roman" panose="02020603050405020304" pitchFamily="18" charset="0"/>
              </a:rPr>
              <a:t>Пинье</a:t>
            </a:r>
            <a:r>
              <a:rPr lang="ru-RU" sz="2200" b="1" i="0" dirty="0">
                <a:effectLst/>
                <a:latin typeface="Times New Roman" panose="02020603050405020304" pitchFamily="18" charset="0"/>
              </a:rPr>
              <a:t> от 10 до 30, характерен для типа конституции: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А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</a:t>
            </a:r>
            <a:r>
              <a:rPr lang="ru-RU" sz="2200" b="0" i="0" dirty="0" err="1">
                <a:effectLst/>
                <a:latin typeface="Times New Roman" panose="02020603050405020304" pitchFamily="18" charset="0"/>
              </a:rPr>
              <a:t>нормастенического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Б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астенического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В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</a:t>
            </a:r>
            <a:r>
              <a:rPr lang="ru-RU" sz="2200" b="0" i="0" dirty="0" err="1">
                <a:effectLst/>
                <a:latin typeface="Times New Roman" panose="02020603050405020304" pitchFamily="18" charset="0"/>
              </a:rPr>
              <a:t>гиперстенического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0237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C12A968-ABF7-4155-A6B4-51062073B38C}"/>
              </a:ext>
            </a:extLst>
          </p:cNvPr>
          <p:cNvSpPr txBox="1"/>
          <p:nvPr/>
        </p:nvSpPr>
        <p:spPr>
          <a:xfrm>
            <a:off x="899592" y="1124744"/>
            <a:ext cx="7920880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4) Индекс Соловьева: более 17 см у женщин и более   20 у мужчин, характерен для типа конституции: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А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</a:t>
            </a:r>
            <a:r>
              <a:rPr lang="ru-RU" sz="2200" b="0" i="0" dirty="0" err="1">
                <a:effectLst/>
                <a:latin typeface="Times New Roman" panose="02020603050405020304" pitchFamily="18" charset="0"/>
              </a:rPr>
              <a:t>нормастенического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Б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астенического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В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</a:t>
            </a:r>
            <a:r>
              <a:rPr lang="ru-RU" sz="2200" b="0" i="0" dirty="0" err="1">
                <a:effectLst/>
                <a:latin typeface="Times New Roman" panose="02020603050405020304" pitchFamily="18" charset="0"/>
              </a:rPr>
              <a:t>гиперстенического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5) Линия, проходящая через середину ключицы, называется: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А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 средняя подмышечная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Б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 околопозвоночная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В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 среднеключичная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Г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 правая и левая грудинные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6) Срединная плоскость делит тело человека на части: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А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левую и правую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Б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переднюю и заднюю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В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верхнюю и нижнюю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Г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левую и правую половины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82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827584" y="692696"/>
            <a:ext cx="7848872" cy="4543425"/>
          </a:xfrm>
        </p:spPr>
        <p:txBody>
          <a:bodyPr/>
          <a:lstStyle/>
          <a:p>
            <a:pPr marL="0" indent="457200">
              <a:lnSpc>
                <a:spcPct val="80000"/>
              </a:lnSpc>
              <a:buNone/>
            </a:pPr>
            <a:r>
              <a:rPr lang="ru-RU" i="1" dirty="0">
                <a:solidFill>
                  <a:srgbClr val="FFFF00"/>
                </a:solidFill>
              </a:rPr>
              <a:t>Орган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/>
              <a:t>– это часть тела, имеющая определенную форму, отличающаяся особой для этого органа конструкцией, занимающая определенное место в организме и выполняющая характерную функцию.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dirty="0"/>
              <a:t>В образовании каждого органа участвуют все ткани, но одна является </a:t>
            </a:r>
            <a:r>
              <a:rPr lang="ru-RU" dirty="0">
                <a:solidFill>
                  <a:srgbClr val="FFFF00"/>
                </a:solidFill>
              </a:rPr>
              <a:t>ведущей</a:t>
            </a:r>
            <a:r>
              <a:rPr lang="ru-RU" dirty="0"/>
              <a:t>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dirty="0"/>
              <a:t>Для мозга это нервная ткань, для мышц – мышечная, для желез – эпителиальная. Другие ткани а органе выполняют вспомогательную функцию.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7AF7F3B4-4857-4834-80E9-B5512F82D1D0}"/>
              </a:ext>
            </a:extLst>
          </p:cNvPr>
          <p:cNvSpPr txBox="1"/>
          <p:nvPr/>
        </p:nvSpPr>
        <p:spPr>
          <a:xfrm>
            <a:off x="971600" y="692696"/>
            <a:ext cx="7848872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7) Расположение структур тела дальше от срединной плоскости, называется: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А. 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верхнее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Б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нижнее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В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латеральное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Г</a:t>
            </a:r>
            <a:r>
              <a:rPr lang="ru-RU" sz="2200" b="0" i="0" dirty="0">
                <a:effectLst/>
                <a:latin typeface="Times New Roman" panose="02020603050405020304" pitchFamily="18" charset="0"/>
              </a:rPr>
              <a:t>. медиальное</a:t>
            </a:r>
          </a:p>
          <a:p>
            <a:pPr algn="l"/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u="sng" dirty="0">
                <a:effectLst/>
                <a:latin typeface="Times New Roman" panose="02020603050405020304" pitchFamily="18" charset="0"/>
              </a:rPr>
              <a:t>Вставьте слово</a:t>
            </a:r>
            <a:endParaRPr lang="ru-RU" sz="2200" b="0" i="0" u="sng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8) Комплекс индивидуальных относительно устойчивых морфологических, физиологических и психологических свойств организма, обусловленных наследственностью, называется…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9) Плоскость, проходящая в переднезаднем направлении,  и делящая тело на правую и левую части называется…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2200" b="1" i="0" dirty="0">
                <a:effectLst/>
                <a:latin typeface="Times New Roman" panose="02020603050405020304" pitchFamily="18" charset="0"/>
              </a:rPr>
              <a:t>10) Часть организма, имеющая определенное строение и выполняющая определенные функции называется…</a:t>
            </a:r>
            <a:endParaRPr lang="ru-RU" sz="2200" b="0" i="0" dirty="0"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4929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0BB85B-3140-4983-BC01-3AA5CF219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на дом: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92089E-A53C-49EE-B78D-B4FF5EE09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effectLst/>
                <a:latin typeface="Times New Roman" panose="02020603050405020304" pitchFamily="18" charset="0"/>
              </a:rPr>
              <a:t>Опишите общее строение и виды органов человека</a:t>
            </a:r>
          </a:p>
          <a:p>
            <a:r>
              <a:rPr lang="ru-RU" b="0" i="0" dirty="0">
                <a:effectLst/>
                <a:latin typeface="Times New Roman" panose="02020603050405020304" pitchFamily="18" charset="0"/>
              </a:rPr>
              <a:t>Дайте классификацию систем органов</a:t>
            </a:r>
            <a:endParaRPr lang="ru-RU" dirty="0">
              <a:effectLst/>
              <a:latin typeface="Times New Roman" panose="02020603050405020304" pitchFamily="18" charset="0"/>
            </a:endParaRPr>
          </a:p>
          <a:p>
            <a:r>
              <a:rPr lang="ru-RU" b="0" i="0" dirty="0">
                <a:effectLst/>
                <a:latin typeface="Times New Roman" panose="02020603050405020304" pitchFamily="18" charset="0"/>
              </a:rPr>
              <a:t>Перечислите основные части тела человека</a:t>
            </a:r>
          </a:p>
          <a:p>
            <a:r>
              <a:rPr lang="ru-RU" b="0" i="0" dirty="0">
                <a:effectLst/>
                <a:latin typeface="Times New Roman" panose="02020603050405020304" pitchFamily="18" charset="0"/>
              </a:rPr>
              <a:t>Охарактеризуйте основные типы конституции человека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1447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340768"/>
            <a:ext cx="7993063" cy="4392612"/>
          </a:xfrm>
        </p:spPr>
        <p:txBody>
          <a:bodyPr/>
          <a:lstStyle/>
          <a:p>
            <a:pPr marL="0" indent="609600">
              <a:buFont typeface="Wingdings" pitchFamily="2" charset="2"/>
              <a:buNone/>
            </a:pPr>
            <a:r>
              <a:rPr lang="ru-RU" i="1" dirty="0">
                <a:solidFill>
                  <a:srgbClr val="FFFF00"/>
                </a:solidFill>
              </a:rPr>
              <a:t>Систему органов</a:t>
            </a:r>
            <a:r>
              <a:rPr lang="ru-RU" dirty="0"/>
              <a:t> составляют органы, выполняющие единую функцию и имеющие общее происхождение и общий план строения (пищеварительная система, дыхательная система, мочевая, половая, сердечно-сосудистая, лимфатическая и др.).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124744"/>
            <a:ext cx="7993063" cy="4321175"/>
          </a:xfrm>
        </p:spPr>
        <p:txBody>
          <a:bodyPr/>
          <a:lstStyle/>
          <a:p>
            <a:pPr marL="0" indent="457200">
              <a:buSzTx/>
              <a:buNone/>
            </a:pPr>
            <a:r>
              <a:rPr lang="ru-RU" i="1" dirty="0">
                <a:solidFill>
                  <a:srgbClr val="FFFF00"/>
                </a:solidFill>
              </a:rPr>
              <a:t>Аппараты органов</a:t>
            </a:r>
            <a:r>
              <a:rPr lang="ru-RU" dirty="0"/>
              <a:t> представляют собой органы, которые связаны единой функцией, однако имеют разное строение и происхождение. </a:t>
            </a:r>
          </a:p>
          <a:p>
            <a:pPr marL="1588" indent="-1588">
              <a:buSzTx/>
              <a:buFont typeface="Wingdings" pitchFamily="2" charset="2"/>
              <a:buChar char="§"/>
            </a:pPr>
            <a:r>
              <a:rPr lang="ru-RU" dirty="0"/>
              <a:t> Опорно-двигательный аппарат,</a:t>
            </a:r>
          </a:p>
          <a:p>
            <a:pPr marL="1588" indent="-1588">
              <a:buSzTx/>
              <a:buFont typeface="Wingdings" pitchFamily="2" charset="2"/>
              <a:buChar char="§"/>
            </a:pPr>
            <a:r>
              <a:rPr lang="ru-RU" dirty="0"/>
              <a:t> речевой аппарат, </a:t>
            </a:r>
          </a:p>
          <a:p>
            <a:pPr marL="1588" indent="-1588">
              <a:buSzTx/>
              <a:buFont typeface="Wingdings" pitchFamily="2" charset="2"/>
              <a:buChar char="§"/>
            </a:pPr>
            <a:r>
              <a:rPr lang="ru-RU" dirty="0"/>
              <a:t> эндокринный аппарат.</a:t>
            </a:r>
            <a:r>
              <a:rPr lang="en-US" sz="3600" dirty="0"/>
              <a:t> </a:t>
            </a:r>
            <a:endParaRPr lang="ru-RU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108075"/>
          </a:xfrm>
        </p:spPr>
        <p:txBody>
          <a:bodyPr/>
          <a:lstStyle/>
          <a:p>
            <a:r>
              <a:rPr lang="ru-RU" sz="3000" i="1" dirty="0"/>
              <a:t>2. Понятие об организме как едином целом. Общие свойства живого.</a:t>
            </a:r>
          </a:p>
        </p:txBody>
      </p:sp>
      <p:sp>
        <p:nvSpPr>
          <p:cNvPr id="137246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800100" y="1916113"/>
            <a:ext cx="7543800" cy="45370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i="1" dirty="0">
                <a:solidFill>
                  <a:srgbClr val="FFFF00"/>
                </a:solidFill>
              </a:rPr>
              <a:t>Организм</a:t>
            </a:r>
            <a:r>
              <a:rPr lang="ru-RU" sz="2800" dirty="0"/>
              <a:t> (от лат. </a:t>
            </a:r>
            <a:r>
              <a:rPr lang="en-US" sz="2800" dirty="0" err="1"/>
              <a:t>organiso</a:t>
            </a:r>
            <a:r>
              <a:rPr lang="ru-RU" sz="2800" dirty="0"/>
              <a:t> – устраиваю, придаю стройный вид) – это сложная открытая биологическая система отдельного живого существа: </a:t>
            </a:r>
          </a:p>
          <a:p>
            <a:pPr>
              <a:lnSpc>
                <a:spcPct val="80000"/>
              </a:lnSpc>
            </a:pPr>
            <a:r>
              <a:rPr lang="ru-RU" sz="2800" i="1" dirty="0">
                <a:solidFill>
                  <a:srgbClr val="FFFF00"/>
                </a:solidFill>
              </a:rPr>
              <a:t>сложная</a:t>
            </a:r>
            <a:r>
              <a:rPr lang="ru-RU" sz="2800" dirty="0"/>
              <a:t>, т.к. состоит из большого числа элементов (органов, клеток, тканей); </a:t>
            </a:r>
          </a:p>
          <a:p>
            <a:pPr>
              <a:lnSpc>
                <a:spcPct val="80000"/>
              </a:lnSpc>
            </a:pPr>
            <a:r>
              <a:rPr lang="ru-RU" sz="2800" i="1" dirty="0">
                <a:solidFill>
                  <a:srgbClr val="FFFF00"/>
                </a:solidFill>
              </a:rPr>
              <a:t>открытая</a:t>
            </a:r>
            <a:r>
              <a:rPr lang="ru-RU" sz="2800" dirty="0"/>
              <a:t>, т.к. не может существовать без обмена веществами, энергией и информацией с окружающей средой;</a:t>
            </a:r>
          </a:p>
          <a:p>
            <a:pPr>
              <a:lnSpc>
                <a:spcPct val="80000"/>
              </a:lnSpc>
            </a:pPr>
            <a:r>
              <a:rPr lang="ru-RU" sz="2800" i="1" dirty="0">
                <a:solidFill>
                  <a:srgbClr val="FFFF00"/>
                </a:solidFill>
              </a:rPr>
              <a:t>биологическая</a:t>
            </a:r>
            <a:r>
              <a:rPr lang="ru-RU" sz="2800" dirty="0"/>
              <a:t>, т.е. живая;</a:t>
            </a:r>
          </a:p>
          <a:p>
            <a:pPr>
              <a:lnSpc>
                <a:spcPct val="80000"/>
              </a:lnSpc>
            </a:pPr>
            <a:r>
              <a:rPr lang="ru-RU" sz="2800" i="1" dirty="0">
                <a:solidFill>
                  <a:srgbClr val="FFFF00"/>
                </a:solidFill>
              </a:rPr>
              <a:t>система</a:t>
            </a:r>
            <a:r>
              <a:rPr lang="ru-RU" sz="2800" dirty="0"/>
              <a:t>, т.к. составляющие ее элементы взаимосвязаны между собой.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332656"/>
            <a:ext cx="7543800" cy="4896544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dirty="0"/>
              <a:t>Живой организм отличается от неживой природы совокупностью следующих </a:t>
            </a:r>
            <a:r>
              <a:rPr lang="ru-RU" i="1" dirty="0">
                <a:solidFill>
                  <a:srgbClr val="FFFF00"/>
                </a:solidFill>
              </a:rPr>
              <a:t>свойств</a:t>
            </a:r>
            <a:r>
              <a:rPr lang="ru-RU" dirty="0"/>
              <a:t>:</a:t>
            </a:r>
          </a:p>
          <a:p>
            <a:pPr marL="0" indent="0">
              <a:buFont typeface="Wingdings" pitchFamily="2" charset="2"/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FFFF00"/>
                </a:solidFill>
              </a:rPr>
              <a:t>1. высокоупорядоченное строение</a:t>
            </a:r>
            <a:r>
              <a:rPr lang="ru-RU" dirty="0"/>
              <a:t>, на поддержание которого требуется энергия. Структурной и функциональной единицей является </a:t>
            </a:r>
            <a:r>
              <a:rPr lang="ru-RU" dirty="0">
                <a:solidFill>
                  <a:srgbClr val="FFFF00"/>
                </a:solidFill>
              </a:rPr>
              <a:t>клетка</a:t>
            </a:r>
            <a:r>
              <a:rPr lang="ru-RU" dirty="0"/>
              <a:t>.</a:t>
            </a:r>
          </a:p>
          <a:p>
            <a:pPr marL="609600" indent="-609600"/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584" y="764704"/>
            <a:ext cx="4536504" cy="411480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2. способность к </a:t>
            </a:r>
            <a:r>
              <a:rPr lang="ru-RU" sz="2800" i="1" dirty="0">
                <a:solidFill>
                  <a:srgbClr val="FFFF00"/>
                </a:solidFill>
              </a:rPr>
              <a:t>обмену веществами и энергией – </a:t>
            </a:r>
            <a:r>
              <a:rPr lang="ru-RU" sz="2800" dirty="0"/>
              <a:t>совокупность физических и химических превращений, протекающих в организме и обеспечивающих его жизнедеятельность во взаимосвязи с окружающей средой</a:t>
            </a:r>
          </a:p>
        </p:txBody>
      </p:sp>
      <p:pic>
        <p:nvPicPr>
          <p:cNvPr id="199684" name="Picture 4" descr="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92080" y="2636912"/>
            <a:ext cx="3602037" cy="3960812"/>
          </a:xfrm>
          <a:noFill/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404664"/>
            <a:ext cx="6192688" cy="626469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ru-RU" sz="2600" dirty="0"/>
              <a:t>3.   Способность к </a:t>
            </a:r>
            <a:r>
              <a:rPr lang="ru-RU" sz="2600" i="1" dirty="0">
                <a:solidFill>
                  <a:srgbClr val="FFFF00"/>
                </a:solidFill>
              </a:rPr>
              <a:t>росту и развитию</a:t>
            </a:r>
            <a:r>
              <a:rPr lang="ru-RU" sz="2600" i="1" dirty="0"/>
              <a:t> :</a:t>
            </a:r>
          </a:p>
          <a:p>
            <a:pPr marL="609600" indent="-609600">
              <a:lnSpc>
                <a:spcPct val="80000"/>
              </a:lnSpc>
            </a:pPr>
            <a:r>
              <a:rPr lang="ru-RU" sz="2600" dirty="0"/>
              <a:t>под </a:t>
            </a:r>
            <a:r>
              <a:rPr lang="ru-RU" sz="2600" i="1" dirty="0">
                <a:solidFill>
                  <a:srgbClr val="FFFF00"/>
                </a:solidFill>
              </a:rPr>
              <a:t>ростом</a:t>
            </a:r>
            <a:r>
              <a:rPr lang="ru-RU" sz="2600" dirty="0"/>
              <a:t> понимают количественные изменения, происходящие в живом организме: увеличение количества клеток, увеличение размеров клеток, что сопровождается изменением размеров органов и организма в целом,</a:t>
            </a:r>
          </a:p>
          <a:p>
            <a:pPr marL="609600" indent="-609600">
              <a:lnSpc>
                <a:spcPct val="80000"/>
              </a:lnSpc>
            </a:pPr>
            <a:r>
              <a:rPr lang="ru-RU" sz="2600" dirty="0"/>
              <a:t>под </a:t>
            </a:r>
            <a:r>
              <a:rPr lang="ru-RU" sz="2600" i="1" dirty="0">
                <a:solidFill>
                  <a:srgbClr val="FFFF00"/>
                </a:solidFill>
              </a:rPr>
              <a:t>развитием</a:t>
            </a:r>
            <a:r>
              <a:rPr lang="ru-RU" sz="2600" dirty="0"/>
              <a:t> понимают качественные изменения, происходящие в организме: процессы дифференцировки, которые приводят к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600" dirty="0"/>
              <a:t>       изменению структурных и                                                                                                         функциональных характеристик организма</a:t>
            </a:r>
          </a:p>
        </p:txBody>
      </p:sp>
      <p:pic>
        <p:nvPicPr>
          <p:cNvPr id="141318" name="Picture 6" descr="arbuz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26801" y="3701232"/>
            <a:ext cx="3695700" cy="3071812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Сумерки">
  <a:themeElements>
    <a:clrScheme name="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2680</TotalTime>
  <Words>1529</Words>
  <Application>Microsoft Office PowerPoint</Application>
  <PresentationFormat>Экран (4:3)</PresentationFormat>
  <Paragraphs>161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Open Sans</vt:lpstr>
      <vt:lpstr>Tahoma</vt:lpstr>
      <vt:lpstr>Times New Roman</vt:lpstr>
      <vt:lpstr>Wingdings</vt:lpstr>
      <vt:lpstr>Сумерки</vt:lpstr>
      <vt:lpstr>Презентация PowerPoint</vt:lpstr>
      <vt:lpstr>ВОПРОСЫ:</vt:lpstr>
      <vt:lpstr>Презентация PowerPoint</vt:lpstr>
      <vt:lpstr>Презентация PowerPoint</vt:lpstr>
      <vt:lpstr>Презентация PowerPoint</vt:lpstr>
      <vt:lpstr>2. Понятие об организме как едином целом. Общие свойства живого.</vt:lpstr>
      <vt:lpstr>Презентация PowerPoint</vt:lpstr>
      <vt:lpstr>Презентация PowerPoint</vt:lpstr>
      <vt:lpstr>Презентация PowerPoint</vt:lpstr>
      <vt:lpstr>2. Понятие об организме как едином целом. Общие свойства живого.</vt:lpstr>
      <vt:lpstr>2. Понятие об организме как едином целом. Общие свойства живого.</vt:lpstr>
      <vt:lpstr>2. Понятие об организме как едином целом. Общие свойства живого.</vt:lpstr>
      <vt:lpstr>2. Понятие об организме как едином целом. Общие свойства живого.</vt:lpstr>
      <vt:lpstr>2. Понятие об организме как едином целом. Общие свойства живого.</vt:lpstr>
      <vt:lpstr>2. Понятие об организме как едином целом. Общие свойства живого.</vt:lpstr>
      <vt:lpstr>Презентация PowerPoint</vt:lpstr>
      <vt:lpstr>3. Общие закономерности роста и развития</vt:lpstr>
      <vt:lpstr>3. Общие закономерности роста и развития</vt:lpstr>
      <vt:lpstr>3. Общие закономерности роста и развития</vt:lpstr>
      <vt:lpstr>3. Общие закономерности роста и развития</vt:lpstr>
      <vt:lpstr>3. Общие закономерности роста и развития</vt:lpstr>
      <vt:lpstr>3. Общие закономерности роста и развития</vt:lpstr>
      <vt:lpstr>3. Общие закономерности роста и развития</vt:lpstr>
      <vt:lpstr>3. Общие закономерности роста и развития</vt:lpstr>
      <vt:lpstr>3. Общие закономерности роста и развития</vt:lpstr>
      <vt:lpstr>3. Общие закономерности роста и развития</vt:lpstr>
      <vt:lpstr>СПАСИБО ЗА ВНИМАНИЕ</vt:lpstr>
      <vt:lpstr>Самоконтроль</vt:lpstr>
      <vt:lpstr>Презентация PowerPoint</vt:lpstr>
      <vt:lpstr>Презентация PowerPoint</vt:lpstr>
      <vt:lpstr>Задание на дом: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</dc:title>
  <dc:creator>Галина Михайловна</dc:creator>
  <cp:lastModifiedBy>Федорова Елена Юрьевна</cp:lastModifiedBy>
  <cp:revision>274</cp:revision>
  <dcterms:created xsi:type="dcterms:W3CDTF">2006-03-31T14:18:29Z</dcterms:created>
  <dcterms:modified xsi:type="dcterms:W3CDTF">2023-03-14T15:58:40Z</dcterms:modified>
</cp:coreProperties>
</file>