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dirty="0" smtClean="0"/>
              <a:t>Права обучающихся </a:t>
            </a:r>
            <a:r>
              <a:rPr lang="ru-RU" sz="4000" smtClean="0"/>
              <a:t>образовательных </a:t>
            </a:r>
            <a:r>
              <a:rPr lang="ru-RU" sz="4000" smtClean="0"/>
              <a:t>организаций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Новый Федеральный закон воспроизводит запрет привлекать обучающихся к труду, не предусмотренному образовательной программой. </a:t>
            </a:r>
          </a:p>
          <a:p>
            <a:r>
              <a:rPr lang="ru-RU" dirty="0" smtClean="0"/>
              <a:t>Привлечение обучающихся без их согласия и несовершеннолетних обучающихся без согласия их родителей (законных представителей) к труду, не предусмотренному образовательной программой, запрещается. </a:t>
            </a:r>
          </a:p>
          <a:p>
            <a:r>
              <a:rPr lang="ru-RU" dirty="0" smtClean="0"/>
              <a:t>Соответственно, труд обучающихся может быть организован в двух принципиально отличающихся вариантах. </a:t>
            </a:r>
          </a:p>
          <a:p>
            <a:r>
              <a:rPr lang="ru-RU" dirty="0" smtClean="0"/>
              <a:t>1. Труд в рамках образовательной программы, фактически являющийся частью обучения. Должен быть включен в образовательную программу (например, в форме практики и т.п.). </a:t>
            </a:r>
          </a:p>
          <a:p>
            <a:r>
              <a:rPr lang="ru-RU" dirty="0" smtClean="0"/>
              <a:t>2. Труд за рамками образовательной программы, который является, фактически, выполнением трудовых обязанностей либо обязанностей, вытекающих из гражданско-правового договора. В этом случае должно иметься не только согласие самих обучающихся либо их родителей (законных представителей), но и быть каким-то образом оформлена сама трудовая деятельность. Это может быть либо трудовой договор (со всеми имеющимися ограничениями по возрасту его заключения), либо гражданско-правовой договор (со всеми требованиями к реализации правоспособности несовершеннолетних). В любом случае требуется соблюдать форму оформления отношений (например, форму гражданско-правового договора в соответствии с главой 9 части 1 Гражданского кодекса РФ).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Гарантии защиты от принудительного труда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u="sng" dirty="0" smtClean="0"/>
              <a:t> </a:t>
            </a:r>
            <a:r>
              <a:rPr lang="ru-RU" sz="2400" u="sng" dirty="0" smtClean="0"/>
              <a:t>обучающийся </a:t>
            </a:r>
            <a:r>
              <a:rPr lang="ru-RU" sz="2400" dirty="0" smtClean="0"/>
              <a:t>- физическое лицо, осваивающее образовательную программу; </a:t>
            </a:r>
          </a:p>
          <a:p>
            <a:r>
              <a:rPr lang="ru-RU" sz="2400" u="sng" dirty="0" smtClean="0"/>
              <a:t>обучающийся с ограниченными возможностями здоровья </a:t>
            </a:r>
            <a:r>
              <a:rPr lang="ru-RU" sz="2400" dirty="0" smtClean="0"/>
              <a:t>- физическое лицо, имеющее недостатки в физическом и (или) психологическом развитии, подтвержденные </a:t>
            </a:r>
            <a:r>
              <a:rPr lang="ru-RU" sz="2400" dirty="0" err="1" smtClean="0"/>
              <a:t>психолого-медико-педагогической</a:t>
            </a:r>
            <a:r>
              <a:rPr lang="ru-RU" sz="2400" dirty="0" smtClean="0"/>
              <a:t> комиссией и препятствующие получению образования без создания специальных условий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Понятие обучающегося и виды обучающихся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К обучающимся в зависимости от уровня осваиваемой образовательной программы, формы обучения, режима пребывания в образовательной организации относятся, например: </a:t>
            </a:r>
          </a:p>
          <a:p>
            <a:r>
              <a:rPr lang="ru-RU" dirty="0" smtClean="0"/>
              <a:t>1) </a:t>
            </a:r>
            <a:r>
              <a:rPr lang="ru-RU" u="sng" dirty="0" smtClean="0"/>
              <a:t>воспитанники</a:t>
            </a:r>
            <a:r>
              <a:rPr lang="ru-RU" dirty="0" smtClean="0"/>
              <a:t> - лица, осваивающие образовательную программу дошкольного образования, лица, осваивающие основную общеобразовательную программу с одновременным проживанием или нахождением в образовательной организации; </a:t>
            </a:r>
          </a:p>
          <a:p>
            <a:r>
              <a:rPr lang="ru-RU" dirty="0" smtClean="0"/>
              <a:t>2) </a:t>
            </a:r>
            <a:r>
              <a:rPr lang="ru-RU" u="sng" dirty="0" smtClean="0"/>
              <a:t>учащиеся</a:t>
            </a:r>
            <a:r>
              <a:rPr lang="ru-RU" dirty="0" smtClean="0"/>
              <a:t> - лица, осваивающие образовательные программы начального общего, основного общего или среднего общего образования, дополнительные общеобразовательные программы.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Понятие обучающегося и виды обучающихся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Согласно </a:t>
            </a:r>
            <a:r>
              <a:rPr lang="ru-RU" u="sng" dirty="0" smtClean="0"/>
              <a:t>ст. 2 Конституции РФ</a:t>
            </a:r>
            <a:r>
              <a:rPr lang="ru-RU" dirty="0" smtClean="0"/>
              <a:t>, человек, его права и свободы являются высшей ценностью. Глава вторая Конституции РФ определяет основные права и свободы человека, которые должны соблюдаться на территории Российской Федерации. </a:t>
            </a:r>
          </a:p>
          <a:p>
            <a:r>
              <a:rPr lang="ru-RU" dirty="0" smtClean="0"/>
              <a:t>В Российской Федерации </a:t>
            </a:r>
            <a:r>
              <a:rPr lang="ru-RU" u="sng" dirty="0" smtClean="0"/>
              <a:t>статьей 19 Конституции </a:t>
            </a:r>
            <a:r>
              <a:rPr lang="ru-RU" dirty="0" smtClean="0"/>
              <a:t>запрещена дискриминация по признакам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Запрещаются любые формы ограничения прав граждан по признакам социальной, расовой, национальной, языковой или религиозной принадлежности.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Конституционная основа законодательного регулирования статуса обучающихся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u="sng" dirty="0" smtClean="0"/>
              <a:t>Статья 21 Конституции РФ </a:t>
            </a:r>
            <a:r>
              <a:rPr lang="ru-RU" dirty="0" smtClean="0"/>
              <a:t>устанавливает, что достоинство личности охраняется государством. Ничто не может быть основанием для его умаления. Никто не должен подвергаться пыткам, насилию, другому жестокому или унижающему человеческое достоинство обращению или наказанию. </a:t>
            </a:r>
          </a:p>
          <a:p>
            <a:r>
              <a:rPr lang="ru-RU" u="sng" dirty="0" smtClean="0"/>
              <a:t>Статьями 22-24, 28-29 Конституции РФ </a:t>
            </a:r>
            <a:r>
              <a:rPr lang="ru-RU" dirty="0" smtClean="0"/>
              <a:t>установлены следующие права и свободы граждан, в полной мере присущие и несовершеннолетним гражданам: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Каждый имеет право на свободу и личную неприкосновенность.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Каждый имеет право на неприкосновенность частной жизни, личную и семейную тайну, защиту своей чести и доброго имени.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Каждый имеет право на тайну переписки, телефонных переговоров, почтовых, телеграфных и иных сообщений.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Сбор, хранение, использование и распространение информации о частной жизни лица без его согласия не допускаются.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Каждому гарантируется свобода совести, свобода вероисповедания, включая право исповедовать индивидуально или совместно с другими любую религию или не исповедовать никакой, свободно выбирать, иметь и распространять религиозные и иные убеждения и действовать в соответствии с ними.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Каждому гарантируется свобода мысли и слова. Никто не может быть принужден к выражению своих мнений и убеждений или отказу от них. Каждый имеет право свободно искать, получать, передавать, производить и распространять информацию любым законным способом.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Конституционная основа законодательного регулирования статуса обучающихся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2600" dirty="0" smtClean="0"/>
              <a:t> Российская Федерация является участницей </a:t>
            </a:r>
            <a:r>
              <a:rPr lang="ru-RU" sz="2600" u="sng" dirty="0" smtClean="0"/>
              <a:t>Конвенции о правах ребенка </a:t>
            </a:r>
            <a:r>
              <a:rPr lang="ru-RU" sz="2600" dirty="0" smtClean="0"/>
              <a:t>(далее - Конвенция) с 15 сентября 1990 года. В Конвенции и, основанном на ее положениях законодательстве РФ, отражен подход к определению ребенка как самостоятельной личности, субъекта права, обладающего самостоятельными правами, которые реализуются и защищаются не только посредством родительской заботы, но и государством. </a:t>
            </a:r>
          </a:p>
          <a:p>
            <a:endParaRPr lang="ru-RU" sz="2600" dirty="0" smtClean="0"/>
          </a:p>
          <a:p>
            <a:r>
              <a:rPr lang="ru-RU" sz="2600" dirty="0" smtClean="0"/>
              <a:t>Наряду с Конвенцией на международно-правовом уровне права ребенка обеспечиваются </a:t>
            </a:r>
            <a:r>
              <a:rPr lang="ru-RU" sz="2600" u="sng" dirty="0" smtClean="0"/>
              <a:t>Пактом о гражданских и политических правах и Пактом об экономических, социальных и культурных правах от 19 декабря 1966 года. </a:t>
            </a:r>
            <a:r>
              <a:rPr lang="ru-RU" sz="2600" dirty="0" smtClean="0"/>
              <a:t>Российская Федерация как правопреемник СССР является участницей данных пактов. </a:t>
            </a:r>
          </a:p>
          <a:p>
            <a:endParaRPr lang="ru-RU" sz="2600" dirty="0" smtClean="0"/>
          </a:p>
          <a:p>
            <a:r>
              <a:rPr lang="ru-RU" sz="2600" dirty="0" smtClean="0"/>
              <a:t>Основные федеральные правовые акты, регламентирующие общественные отношения в области прав несовершеннолетних, - это Семейный кодекс РФ, Гражданский кодекс РФ, Трудовой кодекс РФ, Федеральный закон от 24 июля 1998 г. № 124-ФЗ «Об основных гарантиях прав ребенка в Российской Федерации», Федеральный закон от 24 июня 1999 г. № 120-ФЗ «Об основах системы профилактики безнадзорности и правонарушений несовершеннолетних».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i="1" dirty="0" smtClean="0"/>
              <a:t>Конституционная основа законодательного регулирования статуса обучающихся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обеспечение права каждого человека на образование, недопустимость дискриминации в сфере образования; </a:t>
            </a:r>
          </a:p>
          <a:p>
            <a:r>
              <a:rPr lang="ru-RU" dirty="0" smtClean="0"/>
              <a:t>приоритет жизни и здоровья человека, прав и свобод личности, свободного развития личности; </a:t>
            </a:r>
          </a:p>
          <a:p>
            <a:r>
              <a:rPr lang="ru-RU" dirty="0" smtClean="0"/>
              <a:t>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воспитания; </a:t>
            </a:r>
          </a:p>
          <a:p>
            <a:r>
              <a:rPr lang="ru-RU" dirty="0" smtClean="0"/>
              <a:t>обеспечение права на образование в течение всей жизни в соответствии с потребностями личности, адаптивность системы образования к уровню подготовки, особенностям развития, способностям и интересам человека. </a:t>
            </a:r>
          </a:p>
          <a:p>
            <a:pPr>
              <a:buNone/>
            </a:pPr>
            <a:r>
              <a:rPr lang="ru-RU" dirty="0" smtClean="0"/>
              <a:t>Согласно статье четвертой нового закона, основными задачами правового регулирования отношений в сфере образования являются: </a:t>
            </a:r>
          </a:p>
          <a:p>
            <a:r>
              <a:rPr lang="ru-RU" dirty="0" smtClean="0"/>
              <a:t>обеспечение и защита конституционного права граждан Российской Федерации на образование; </a:t>
            </a:r>
          </a:p>
          <a:p>
            <a:r>
              <a:rPr lang="ru-RU" dirty="0" smtClean="0"/>
              <a:t>создание правовых гарантий для согласования интересов участников отношений в сфере образования; </a:t>
            </a:r>
          </a:p>
          <a:p>
            <a:r>
              <a:rPr lang="ru-RU" dirty="0" smtClean="0"/>
              <a:t>определение правового положения участников отношений в сфере образования; </a:t>
            </a:r>
          </a:p>
          <a:p>
            <a:r>
              <a:rPr lang="ru-RU" dirty="0" smtClean="0"/>
              <a:t>создание условий для получения образования в Российской Федерации иностранными гражданами и лицами без гражданства.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</a:t>
            </a:r>
            <a:r>
              <a:rPr lang="ru-RU" sz="2700" i="1" dirty="0" smtClean="0"/>
              <a:t>ринципы правового регулирования статуса обучающихся в новом Федеральном законе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Право на образование регулируется ст. 5 нового Федерального закона. </a:t>
            </a:r>
          </a:p>
          <a:p>
            <a:r>
              <a:rPr lang="ru-RU" dirty="0" smtClean="0"/>
              <a:t>Согласно ч. 1 данной статьи, в Российской Федерации гарантируется право каждого человека на образование. При этом такое право гарантируется независимо от пола, расы, национальности, языка, происхождения, имущественного, социального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Данный принцип ставит как перед учредителями, так и перед образовательными организациями довольно сложную задачу организации образования самых различных обучающихся так, чтобы каждый, независимо от места жительства, доходов и иных обстоятельств получил качественное образование. </a:t>
            </a:r>
          </a:p>
          <a:p>
            <a:r>
              <a:rPr lang="ru-RU" dirty="0" smtClean="0"/>
              <a:t>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 Соответственно, политические решения об охвате граждан дополнительным образованием являются управленческими целями и задачами, но не обязательством соответствующих органов власти и управления, зафиксированных законом. На уровне федерального закона, в соответствии с Конституцией Российской Федерации, гарантий общедоступности не закрепляется.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Право на образование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Согласно ч. 5 указанной статьи,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 </a:t>
            </a:r>
          </a:p>
          <a:p>
            <a:r>
              <a:rPr lang="ru-RU" sz="2900" dirty="0" smtClean="0"/>
              <a:t>1) 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здоровья; </a:t>
            </a:r>
          </a:p>
          <a:p>
            <a:r>
              <a:rPr lang="ru-RU" sz="2900" dirty="0" smtClean="0"/>
              <a:t>2) оказывается содействие лицам, которые проявили выдающиеся способности и к которым в соответствии с настоящим Федеральным законом относятся обучающиеся, показавшие высокий уровень интеллектуального развития и творческих способностей в определенной сфере учебной и научно-исследовательской деятельности, в научно-техническом и художественном творчестве, в физической культуре и спорте; </a:t>
            </a:r>
          </a:p>
          <a:p>
            <a:r>
              <a:rPr lang="ru-RU" sz="2900" dirty="0" smtClean="0"/>
              <a:t>3) осуществляется полностью или частично финансовое обеспечение содержания лиц, нуждающихся в социальной поддержке в соответствии</a:t>
            </a:r>
            <a:r>
              <a:rPr lang="ru-RU" sz="3400" dirty="0" smtClean="0"/>
              <a:t> </a:t>
            </a:r>
            <a:r>
              <a:rPr lang="ru-RU" sz="2900" dirty="0" smtClean="0"/>
              <a:t>с законодательством Российской Федерации, в период получения ими образования.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Право на образование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1369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Права обучающихся образовательных организаций</vt:lpstr>
      <vt:lpstr>  Понятие обучающегося и виды обучающихся </vt:lpstr>
      <vt:lpstr>  Понятие обучающегося и виды обучающихся </vt:lpstr>
      <vt:lpstr>  Конституционная основа законодательного регулирования статуса обучающихся </vt:lpstr>
      <vt:lpstr>  Конституционная основа законодательного регулирования статуса обучающихся </vt:lpstr>
      <vt:lpstr>  Конституционная основа законодательного регулирования статуса обучающихся </vt:lpstr>
      <vt:lpstr>Принципы правового регулирования статуса обучающихся в новом Федеральном законе </vt:lpstr>
      <vt:lpstr>Право на образование </vt:lpstr>
      <vt:lpstr>Право на образование </vt:lpstr>
      <vt:lpstr>Гарантии защиты от принудительного труда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Права обучающихся образовательных организаций дополнительного образования </dc:title>
  <dc:creator>Валентин</dc:creator>
  <cp:lastModifiedBy>Валентин</cp:lastModifiedBy>
  <cp:revision>10</cp:revision>
  <dcterms:created xsi:type="dcterms:W3CDTF">2016-01-22T11:27:52Z</dcterms:created>
  <dcterms:modified xsi:type="dcterms:W3CDTF">2016-01-22T12:15:23Z</dcterms:modified>
</cp:coreProperties>
</file>