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81" r:id="rId4"/>
    <p:sldId id="312" r:id="rId5"/>
    <p:sldId id="309" r:id="rId6"/>
    <p:sldId id="314" r:id="rId7"/>
    <p:sldId id="308" r:id="rId8"/>
    <p:sldId id="276" r:id="rId9"/>
    <p:sldId id="284" r:id="rId10"/>
    <p:sldId id="296" r:id="rId11"/>
    <p:sldId id="286" r:id="rId12"/>
    <p:sldId id="278" r:id="rId13"/>
    <p:sldId id="311" r:id="rId14"/>
    <p:sldId id="283" r:id="rId15"/>
    <p:sldId id="277" r:id="rId16"/>
    <p:sldId id="285" r:id="rId17"/>
    <p:sldId id="313" r:id="rId18"/>
    <p:sldId id="280" r:id="rId19"/>
    <p:sldId id="310" r:id="rId20"/>
    <p:sldId id="282" r:id="rId21"/>
    <p:sldId id="259" r:id="rId22"/>
    <p:sldId id="260" r:id="rId23"/>
    <p:sldId id="261" r:id="rId24"/>
    <p:sldId id="262" r:id="rId25"/>
    <p:sldId id="267" r:id="rId26"/>
    <p:sldId id="268" r:id="rId27"/>
    <p:sldId id="269" r:id="rId28"/>
    <p:sldId id="270" r:id="rId29"/>
    <p:sldId id="263" r:id="rId30"/>
    <p:sldId id="264" r:id="rId31"/>
    <p:sldId id="266" r:id="rId32"/>
    <p:sldId id="265" r:id="rId33"/>
    <p:sldId id="271" r:id="rId34"/>
    <p:sldId id="273" r:id="rId35"/>
    <p:sldId id="272" r:id="rId36"/>
    <p:sldId id="274" r:id="rId37"/>
    <p:sldId id="275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15" r:id="rId59"/>
  </p:sldIdLst>
  <p:sldSz cx="12192000" cy="6858000"/>
  <p:notesSz cx="6858000" cy="9144000"/>
  <p:custDataLst>
    <p:tags r:id="rId6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0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543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32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06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47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5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91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195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080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31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968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C4ABF-81C6-47A1-8947-F45FB8EBC388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6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youtube.com/watch?v=i1NW1yalIeo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c2ZPRCJjZ8" TargetMode="External"/><Relationship Id="rId2" Type="http://schemas.openxmlformats.org/officeDocument/2006/relationships/hyperlink" Target="http://ria.ru/newsreel/20160509/1427687918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hyperlink" Target="https://www.youtube.com/watch?v=b-0ut0uXZW8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ailmeWkm_A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WMWceeQ2yI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5825" y="1092200"/>
            <a:ext cx="9144000" cy="2387600"/>
          </a:xfrm>
        </p:spPr>
        <p:txBody>
          <a:bodyPr/>
          <a:lstStyle/>
          <a:p>
            <a:r>
              <a:rPr lang="ru-RU" dirty="0"/>
              <a:t>РУССКАЯ КУЛЬТУРА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0300" y="3509963"/>
            <a:ext cx="9144000" cy="1655762"/>
          </a:xfrm>
        </p:spPr>
        <p:txBody>
          <a:bodyPr/>
          <a:lstStyle/>
          <a:p>
            <a:r>
              <a:rPr lang="ru-RU" dirty="0"/>
              <a:t>Лекция 12</a:t>
            </a:r>
          </a:p>
          <a:p>
            <a:r>
              <a:rPr lang="ru-RU" dirty="0"/>
              <a:t>Культура СССР </a:t>
            </a:r>
          </a:p>
          <a:p>
            <a:r>
              <a:rPr lang="ru-RU" dirty="0"/>
              <a:t>середины – второй половины </a:t>
            </a:r>
            <a:r>
              <a:rPr lang="en-US" dirty="0"/>
              <a:t>XX </a:t>
            </a:r>
            <a:r>
              <a:rPr lang="ru-RU" dirty="0"/>
              <a:t>в. </a:t>
            </a:r>
          </a:p>
        </p:txBody>
      </p:sp>
      <p:pic>
        <p:nvPicPr>
          <p:cNvPr id="4098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831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4" y="0"/>
            <a:ext cx="51435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55138" y="4830802"/>
            <a:ext cx="3772481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«Тыл – фронту» (Магнитогорск)</a:t>
            </a:r>
          </a:p>
        </p:txBody>
      </p:sp>
    </p:spTree>
    <p:extLst>
      <p:ext uri="{BB962C8B-B14F-4D97-AF65-F5344CB8AC3E}">
        <p14:creationId xmlns:p14="http://schemas.microsoft.com/office/powerpoint/2010/main" val="2105884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s00.yaplakal.com/pics/pics_original/8/4/7/52557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29" y="-1"/>
            <a:ext cx="4326273" cy="68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7089" y="4953466"/>
            <a:ext cx="3772481" cy="1754326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Воин-освободитель (Берлин)</a:t>
            </a:r>
          </a:p>
        </p:txBody>
      </p:sp>
    </p:spTree>
    <p:extLst>
      <p:ext uri="{BB962C8B-B14F-4D97-AF65-F5344CB8AC3E}">
        <p14:creationId xmlns:p14="http://schemas.microsoft.com/office/powerpoint/2010/main" val="681074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57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216" y="586123"/>
            <a:ext cx="7854302" cy="53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12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static.panoramio.com/photos/original/21045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48" y="0"/>
            <a:ext cx="9135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532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minfin.ru/common/upload/photo/20150622/2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9" y="0"/>
            <a:ext cx="10552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196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amluka.ru/1710/volodichkiny/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97" y="0"/>
            <a:ext cx="4248999" cy="685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96000" y="229763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/>
              <a:t>«Мама, родная мама. Не тужи, не горюй. Не переживай. Едем на фронт. Разобьём фашистов и все вернёмся к тебе. Жди. Твой Колька».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50302" y="107084"/>
            <a:ext cx="4107332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Памятник семье </a:t>
            </a:r>
            <a:r>
              <a:rPr lang="ru-RU" sz="3600" dirty="0" err="1"/>
              <a:t>Володичкиных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10155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64" y="0"/>
            <a:ext cx="7376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67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36344" y="6348142"/>
            <a:ext cx="4914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https://www.youtube.com/watch?v=i1NW1yalIeo</a:t>
            </a:r>
            <a:r>
              <a:rPr lang="ru-RU" dirty="0"/>
              <a:t> </a:t>
            </a:r>
          </a:p>
        </p:txBody>
      </p:sp>
      <p:pic>
        <p:nvPicPr>
          <p:cNvPr id="23554" name="Picture 2" descr="http://www.kinopoisk.ru/images/film_big/251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99" y="0"/>
            <a:ext cx="4789913" cy="688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084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09" y="152823"/>
            <a:ext cx="8279197" cy="61964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00320" y="6211669"/>
            <a:ext cx="4107332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err="1"/>
              <a:t>Аушвиц</a:t>
            </a:r>
            <a:r>
              <a:rPr lang="ru-RU" sz="3600" dirty="0"/>
              <a:t>-Освенцим</a:t>
            </a:r>
          </a:p>
        </p:txBody>
      </p:sp>
    </p:spTree>
    <p:extLst>
      <p:ext uri="{BB962C8B-B14F-4D97-AF65-F5344CB8AC3E}">
        <p14:creationId xmlns:p14="http://schemas.microsoft.com/office/powerpoint/2010/main" val="127249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pit.dirty.ru/dirty/1/2010/07/20/28047-162557-5719a709383f61d4d32ef3eb00fc8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890" y="1133340"/>
            <a:ext cx="8548738" cy="355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972" y="6211669"/>
            <a:ext cx="4250413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Брестская крепость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71898" y="5103674"/>
            <a:ext cx="4250413" cy="1754326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Поздороваться (поприветствовать)</a:t>
            </a:r>
          </a:p>
          <a:p>
            <a:r>
              <a:rPr lang="ru-RU" sz="3600" dirty="0"/>
              <a:t>попрощаться</a:t>
            </a:r>
          </a:p>
        </p:txBody>
      </p:sp>
    </p:spTree>
    <p:extLst>
      <p:ext uri="{BB962C8B-B14F-4D97-AF65-F5344CB8AC3E}">
        <p14:creationId xmlns:p14="http://schemas.microsoft.com/office/powerpoint/2010/main" val="4058566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7297" y="6232233"/>
            <a:ext cx="5092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http://ria.ru/newsreel/20160509/1427687918.html</a:t>
            </a:r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67297" y="5862901"/>
            <a:ext cx="4875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https://www.youtube.com/watch?v=Vc2ZPRCJjZ8</a:t>
            </a:r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67297" y="5493569"/>
            <a:ext cx="5010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https://www.youtube.com/watch?v=b-0ut0uXZW8</a:t>
            </a:r>
            <a:r>
              <a:rPr lang="ru-RU" dirty="0"/>
              <a:t> </a:t>
            </a:r>
          </a:p>
        </p:txBody>
      </p:sp>
      <p:pic>
        <p:nvPicPr>
          <p:cNvPr id="25602" name="Picture 2" descr="http://images.aif.ru/003/656/9a984d373beb1068b16aec5f4071ba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8" y="0"/>
            <a:ext cx="10327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100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ime.ucoz.ru/Schema-me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0"/>
            <a:ext cx="83896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442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dn.fishki.net/upload/post/201407/21/1286890/19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257" y="0"/>
            <a:ext cx="6940684" cy="68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350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ashemetro.ru/img/stations/sl_sokolnik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9" y="0"/>
            <a:ext cx="97487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67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hoto-moskva.ru/Metro_Sokolniki/Metro_Sokolniki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68" y="0"/>
            <a:ext cx="10252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973" y="6211669"/>
            <a:ext cx="3361386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Сокольники</a:t>
            </a:r>
          </a:p>
        </p:txBody>
      </p:sp>
    </p:spTree>
    <p:extLst>
      <p:ext uri="{BB962C8B-B14F-4D97-AF65-F5344CB8AC3E}">
        <p14:creationId xmlns:p14="http://schemas.microsoft.com/office/powerpoint/2010/main" val="2840482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205.photobucket.com/albums/bb197/Borg2007/Metropoliten/Mayakovskaya/metro_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3" y="0"/>
            <a:ext cx="1029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973" y="6211669"/>
            <a:ext cx="2755050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Маяковская</a:t>
            </a:r>
          </a:p>
        </p:txBody>
      </p:sp>
    </p:spTree>
    <p:extLst>
      <p:ext uri="{BB962C8B-B14F-4D97-AF65-F5344CB8AC3E}">
        <p14:creationId xmlns:p14="http://schemas.microsoft.com/office/powerpoint/2010/main" val="2924008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yamoskva.com/sites/default/files/imagecache/ib_large/images/%20%D0%9C%D0%B0%D1%8F%D0%BA%D0%BE%D0%B2%D1%81%D0%BA%D0%B0%D1%8F.%2027.08.13.12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0" y="-305137"/>
            <a:ext cx="11829784" cy="78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943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os.colta.ru/m/photo/2009/11/30/02asdas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35" y="1224343"/>
            <a:ext cx="6183348" cy="39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37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g-fotki.yandex.ru/get/9253/35994105.44c/0_9ff6c_cfb68839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07" y="364566"/>
            <a:ext cx="8071790" cy="53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973" y="6211669"/>
            <a:ext cx="3770910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Лыжник, лыжи</a:t>
            </a:r>
          </a:p>
        </p:txBody>
      </p:sp>
    </p:spTree>
    <p:extLst>
      <p:ext uri="{BB962C8B-B14F-4D97-AF65-F5344CB8AC3E}">
        <p14:creationId xmlns:p14="http://schemas.microsoft.com/office/powerpoint/2010/main" val="3982945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ignette2.wikia.nocookie.net/m__/images/d/dd/%D0%9A%D0%BE%D0%BC%D1%81%D0%BE%D0%BC%D0%BE%D0%BB%D1%8C%D1%81%D0%BA%D0%B0%D1%8F.jpg/revision/latest?cb=20150223131913&amp;path-prefix=metro%2F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84" y="0"/>
            <a:ext cx="98315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973" y="6211669"/>
            <a:ext cx="3463388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Комсомольская</a:t>
            </a:r>
          </a:p>
        </p:txBody>
      </p:sp>
    </p:spTree>
    <p:extLst>
      <p:ext uri="{BB962C8B-B14F-4D97-AF65-F5344CB8AC3E}">
        <p14:creationId xmlns:p14="http://schemas.microsoft.com/office/powerpoint/2010/main" val="227175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oko-planet.su/uploads/posts/2011-05/1305526554_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67" y="0"/>
            <a:ext cx="47296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23840" y="6488668"/>
            <a:ext cx="5062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https://www.youtube.com/watch?v=sailmeWkm_A</a:t>
            </a:r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25274" y="4672801"/>
            <a:ext cx="4250413" cy="1754326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Плакат</a:t>
            </a:r>
          </a:p>
          <a:p>
            <a:r>
              <a:rPr lang="ru-RU" sz="3600" dirty="0"/>
              <a:t>Плакать (плачу, плачешь)</a:t>
            </a:r>
          </a:p>
        </p:txBody>
      </p:sp>
    </p:spTree>
    <p:extLst>
      <p:ext uri="{BB962C8B-B14F-4D97-AF65-F5344CB8AC3E}">
        <p14:creationId xmlns:p14="http://schemas.microsoft.com/office/powerpoint/2010/main" val="1146173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&amp;Kcy;&amp;ocy;&amp;mcy;&amp;scy;&amp;ocy;&amp;mcy;&amp;ocy;&amp;lcy;&amp;softcy;&amp;scy;&amp;kcy;&amp;acy;&amp;yacy;-&amp;kcy;&amp;ocy;&amp;lcy;&amp;softcy;&amp;tscy;&amp;iecy;&amp;vcy;&amp;acy;&amp;yacy; 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7" y="-9941"/>
            <a:ext cx="4570971" cy="686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&amp;Kcy;&amp;ocy;&amp;mcy;&amp;scy;&amp;ocy;&amp;mcy;&amp;ocy;&amp;lcy;&amp;softcy;&amp;scy;&amp;kcy;&amp;acy;&amp;yacy;-&amp;kcy;&amp;ocy;&amp;lcy;&amp;softcy;&amp;tscy;&amp;iecy;&amp;vcy;&amp;acy;&amp;yacy; 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65" y="-1"/>
            <a:ext cx="4570972" cy="68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084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&amp;Kcy;&amp;ocy;&amp;mcy;&amp;scy;&amp;ocy;&amp;mcy;&amp;ocy;&amp;lcy;&amp;softcy;&amp;scy;&amp;kcy;&amp;acy;&amp;yacy;-&amp;kcy;&amp;ocy;&amp;lcy;&amp;softcy;&amp;tscy;&amp;iecy;&amp;vcy;&amp;acy;&amp;yacy; 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42" y="-888570"/>
            <a:ext cx="5563673" cy="83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147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etro-photo.ru/images/resized/im-c36-w954-%7Bkqlnpw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45" y="695459"/>
            <a:ext cx="8737964" cy="503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6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g-fotki.yandex.ru/get/4902/5104826.136/0_92807_87ff2dbb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8" y="0"/>
            <a:ext cx="103151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19260" y="6211669"/>
            <a:ext cx="3463388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Новослободская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92440" y="6211669"/>
            <a:ext cx="4148271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Витраж (витражи)</a:t>
            </a:r>
          </a:p>
        </p:txBody>
      </p:sp>
    </p:spTree>
    <p:extLst>
      <p:ext uri="{BB962C8B-B14F-4D97-AF65-F5344CB8AC3E}">
        <p14:creationId xmlns:p14="http://schemas.microsoft.com/office/powerpoint/2010/main" val="840870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orld-moscow.96.lt/uploads/2015/03/Moskva_Novoslobodskaya_Vitrazhi_221-e14259184624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06" y="-1"/>
            <a:ext cx="5317946" cy="687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106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ics.livejournal.com/prokhozhyj/pic/002y5r6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51" y="347729"/>
            <a:ext cx="7806993" cy="573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92440" y="6211669"/>
            <a:ext cx="4148271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Голуби, голубь</a:t>
            </a:r>
          </a:p>
        </p:txBody>
      </p:sp>
    </p:spTree>
    <p:extLst>
      <p:ext uri="{BB962C8B-B14F-4D97-AF65-F5344CB8AC3E}">
        <p14:creationId xmlns:p14="http://schemas.microsoft.com/office/powerpoint/2010/main" val="32501760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mg-fotki.yandex.ru/get/15594/5104826.192/0_a3e4f_186b48d8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1" y="0"/>
            <a:ext cx="103151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75328" y="6211669"/>
            <a:ext cx="2381563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Таганская</a:t>
            </a:r>
          </a:p>
        </p:txBody>
      </p:sp>
    </p:spTree>
    <p:extLst>
      <p:ext uri="{BB962C8B-B14F-4D97-AF65-F5344CB8AC3E}">
        <p14:creationId xmlns:p14="http://schemas.microsoft.com/office/powerpoint/2010/main" val="907373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yablor.ru/images/main/moskovskoe-metro-poema-iz-metalla-simfoniya-iz-mramora-e0978c.jpg?from=http://img-fotki.yandex.ru/get/9320/35994105.44e/0_a0595_76e18d17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259" y="0"/>
            <a:ext cx="45609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2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 descr="http://www.advantour.com/russia/images/ostankino-tower/ostankino-tv-t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681" y="0"/>
            <a:ext cx="4480819" cy="68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://www.dmdonskoy.ru/sites/default/files/field/mainimage-anniversary/05.11_telebashnya_v_ostank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92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35386" y="3429000"/>
            <a:ext cx="3283083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Останкинская башня</a:t>
            </a:r>
          </a:p>
        </p:txBody>
      </p:sp>
    </p:spTree>
    <p:extLst>
      <p:ext uri="{BB962C8B-B14F-4D97-AF65-F5344CB8AC3E}">
        <p14:creationId xmlns:p14="http://schemas.microsoft.com/office/powerpoint/2010/main" val="2793859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1.7fh.ru/15/15995-291352-6de7d557c5e2fd13872b6776893012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48" y="0"/>
            <a:ext cx="540067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5719" y="5786459"/>
            <a:ext cx="2711524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дача</a:t>
            </a:r>
          </a:p>
        </p:txBody>
      </p:sp>
      <p:pic>
        <p:nvPicPr>
          <p:cNvPr id="8196" name="Picture 4" descr="http://inf-remont.ru/images/image/bui25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11" y="257175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151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75" y="137843"/>
            <a:ext cx="6684404" cy="65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30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jayo.ru/wp-content/uploads/2015/08/e0261e66dcd4f6c2def98857dbe41c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63" y="0"/>
            <a:ext cx="10656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288D8CE1-53FD-454B-BE7E-65571DBDDDF1}"/>
              </a:ext>
            </a:extLst>
          </p:cNvPr>
          <p:cNvSpPr/>
          <p:nvPr/>
        </p:nvSpPr>
        <p:spPr>
          <a:xfrm>
            <a:off x="1695718" y="5786459"/>
            <a:ext cx="5421773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 anchor="t">
            <a:spAutoFit/>
          </a:bodyPr>
          <a:lstStyle/>
          <a:p>
            <a:r>
              <a:rPr lang="ru-RU" sz="3600" dirty="0">
                <a:cs typeface="Calibri"/>
              </a:rPr>
              <a:t>картошка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631492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itnes.ru-best.com/sites/default/files/fitnes-doma/0-2/b6897f330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52" y="0"/>
            <a:ext cx="97692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9317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ksp-msk.ru/uploads/gallery/2329_1358451246/6sMIF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89" y="0"/>
            <a:ext cx="103015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5718" y="5786459"/>
            <a:ext cx="5421773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КСП – клуб самодеятельной песни</a:t>
            </a:r>
          </a:p>
        </p:txBody>
      </p:sp>
    </p:spTree>
    <p:extLst>
      <p:ext uri="{BB962C8B-B14F-4D97-AF65-F5344CB8AC3E}">
        <p14:creationId xmlns:p14="http://schemas.microsoft.com/office/powerpoint/2010/main" val="550299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c1.static.km.ru/sites/default/files/img/news/2015/5/25/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27" y="-74141"/>
            <a:ext cx="9515647" cy="680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5719" y="5786459"/>
            <a:ext cx="2711524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В. Высоцкий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943807" y="6550168"/>
            <a:ext cx="5194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https://www.youtube.com/watch?v=PWMWceeQ2yI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5810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	Если друг оказался вдруг</a:t>
            </a:r>
          </a:p>
          <a:p>
            <a:pPr marL="0" indent="0">
              <a:buNone/>
            </a:pPr>
            <a:r>
              <a:rPr lang="ru-RU" dirty="0"/>
              <a:t>	И не друг, и не враг, а - так,</a:t>
            </a:r>
          </a:p>
          <a:p>
            <a:pPr marL="0" indent="0">
              <a:buNone/>
            </a:pPr>
            <a:r>
              <a:rPr lang="ru-RU" dirty="0"/>
              <a:t>	Если сразу не разберёшь,</a:t>
            </a:r>
          </a:p>
          <a:p>
            <a:pPr marL="0" indent="0">
              <a:buNone/>
            </a:pPr>
            <a:r>
              <a:rPr lang="ru-RU" dirty="0"/>
              <a:t>	Плох он или хорош,-</a:t>
            </a:r>
          </a:p>
          <a:p>
            <a:pPr marL="0" indent="0">
              <a:buNone/>
            </a:pPr>
            <a:r>
              <a:rPr lang="ru-RU" dirty="0"/>
              <a:t>	Парня в горы тяни - рискни!</a:t>
            </a:r>
          </a:p>
          <a:p>
            <a:pPr marL="0" indent="0">
              <a:buNone/>
            </a:pPr>
            <a:r>
              <a:rPr lang="ru-RU" dirty="0"/>
              <a:t>	Не бросай одного его,</a:t>
            </a:r>
          </a:p>
          <a:p>
            <a:pPr marL="0" indent="0">
              <a:buNone/>
            </a:pPr>
            <a:r>
              <a:rPr lang="ru-RU" dirty="0"/>
              <a:t>	Пусть он в связке в одной с тобой -</a:t>
            </a:r>
          </a:p>
          <a:p>
            <a:pPr marL="0" indent="0">
              <a:buNone/>
            </a:pPr>
            <a:r>
              <a:rPr lang="ru-RU" dirty="0"/>
              <a:t>	Там поймешь, кто такой.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60413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	Если парень в горах - не ах,</a:t>
            </a:r>
          </a:p>
          <a:p>
            <a:pPr marL="0" indent="0">
              <a:buNone/>
            </a:pPr>
            <a:r>
              <a:rPr lang="ru-RU" dirty="0"/>
              <a:t>	Если сразу раскис и - вниз,</a:t>
            </a:r>
          </a:p>
          <a:p>
            <a:pPr marL="0" indent="0">
              <a:buNone/>
            </a:pPr>
            <a:r>
              <a:rPr lang="ru-RU" dirty="0"/>
              <a:t>	Шаг ступил на ледник и - сник,</a:t>
            </a:r>
          </a:p>
          <a:p>
            <a:pPr marL="0" indent="0">
              <a:buNone/>
            </a:pPr>
            <a:r>
              <a:rPr lang="ru-RU" dirty="0"/>
              <a:t>	Оступился - и в крик,-</a:t>
            </a:r>
          </a:p>
          <a:p>
            <a:pPr marL="0" indent="0">
              <a:buNone/>
            </a:pPr>
            <a:r>
              <a:rPr lang="ru-RU" dirty="0"/>
              <a:t>	Значит, рядом с тобой - чужой,</a:t>
            </a:r>
          </a:p>
          <a:p>
            <a:pPr marL="0" indent="0">
              <a:buNone/>
            </a:pPr>
            <a:r>
              <a:rPr lang="ru-RU" dirty="0"/>
              <a:t>	Ты его не брани - гони:</a:t>
            </a:r>
          </a:p>
          <a:p>
            <a:pPr marL="0" indent="0">
              <a:buNone/>
            </a:pPr>
            <a:r>
              <a:rPr lang="ru-RU" dirty="0"/>
              <a:t>	Вверх таких не берут, и тут</a:t>
            </a:r>
          </a:p>
          <a:p>
            <a:pPr marL="0" indent="0">
              <a:buNone/>
            </a:pPr>
            <a:r>
              <a:rPr lang="ru-RU" dirty="0"/>
              <a:t>	Про таких не поют.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038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Если ж он не скулил, не ныл,</a:t>
            </a:r>
          </a:p>
          <a:p>
            <a:pPr marL="0" indent="0">
              <a:buNone/>
            </a:pPr>
            <a:r>
              <a:rPr lang="ru-RU" dirty="0"/>
              <a:t>	Пусть он хмур был и зол, но - шел,</a:t>
            </a:r>
          </a:p>
          <a:p>
            <a:pPr marL="0" indent="0">
              <a:buNone/>
            </a:pPr>
            <a:r>
              <a:rPr lang="ru-RU" dirty="0"/>
              <a:t>	А когда ты упал со скал,</a:t>
            </a:r>
          </a:p>
          <a:p>
            <a:pPr marL="0" indent="0">
              <a:buNone/>
            </a:pPr>
            <a:r>
              <a:rPr lang="ru-RU" dirty="0"/>
              <a:t>	Он стонал, но - держал,</a:t>
            </a:r>
          </a:p>
          <a:p>
            <a:pPr marL="0" indent="0">
              <a:buNone/>
            </a:pPr>
            <a:r>
              <a:rPr lang="ru-RU" dirty="0"/>
              <a:t>	Если шел за тобой, как в бой,</a:t>
            </a:r>
          </a:p>
          <a:p>
            <a:pPr marL="0" indent="0">
              <a:buNone/>
            </a:pPr>
            <a:r>
              <a:rPr lang="ru-RU" dirty="0"/>
              <a:t>	На вершине стоял хмельной,-</a:t>
            </a:r>
          </a:p>
          <a:p>
            <a:pPr marL="0" indent="0">
              <a:buNone/>
            </a:pPr>
            <a:r>
              <a:rPr lang="ru-RU" dirty="0"/>
              <a:t>	Значит, как на себя самого,</a:t>
            </a:r>
          </a:p>
          <a:p>
            <a:pPr marL="0" indent="0">
              <a:buNone/>
            </a:pPr>
            <a:r>
              <a:rPr lang="ru-RU" dirty="0"/>
              <a:t>	Положись на него.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857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3" y="0"/>
            <a:ext cx="4575132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00" y="-1"/>
            <a:ext cx="4572827" cy="68592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7344" y="6146756"/>
            <a:ext cx="6154994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Сталинские высотки. МИД</a:t>
            </a:r>
          </a:p>
        </p:txBody>
      </p:sp>
    </p:spTree>
    <p:extLst>
      <p:ext uri="{BB962C8B-B14F-4D97-AF65-F5344CB8AC3E}">
        <p14:creationId xmlns:p14="http://schemas.microsoft.com/office/powerpoint/2010/main" val="2845852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13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7344" y="6146756"/>
            <a:ext cx="6154994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Сталинские высотки</a:t>
            </a:r>
          </a:p>
        </p:txBody>
      </p:sp>
    </p:spTree>
    <p:extLst>
      <p:ext uri="{BB962C8B-B14F-4D97-AF65-F5344CB8AC3E}">
        <p14:creationId xmlns:p14="http://schemas.microsoft.com/office/powerpoint/2010/main" val="3439983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6" y="0"/>
            <a:ext cx="1029343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3939" y="6046395"/>
            <a:ext cx="9650666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ru-RU" sz="3200" dirty="0"/>
              <a:t>Сталинские высотки. </a:t>
            </a:r>
            <a:endParaRPr lang="ru-RU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1209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90" y="302788"/>
            <a:ext cx="7976592" cy="601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45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5" y="0"/>
            <a:ext cx="102741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7344" y="6146756"/>
            <a:ext cx="6154994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Сталинские высотки</a:t>
            </a:r>
          </a:p>
        </p:txBody>
      </p:sp>
    </p:spTree>
    <p:extLst>
      <p:ext uri="{BB962C8B-B14F-4D97-AF65-F5344CB8AC3E}">
        <p14:creationId xmlns:p14="http://schemas.microsoft.com/office/powerpoint/2010/main" val="4431681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1" y="0"/>
            <a:ext cx="10299879" cy="6862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7344" y="6146756"/>
            <a:ext cx="6154994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Сталинские высотки</a:t>
            </a:r>
          </a:p>
        </p:txBody>
      </p:sp>
    </p:spTree>
    <p:extLst>
      <p:ext uri="{BB962C8B-B14F-4D97-AF65-F5344CB8AC3E}">
        <p14:creationId xmlns:p14="http://schemas.microsoft.com/office/powerpoint/2010/main" val="13636405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504" y="5180841"/>
            <a:ext cx="6154994" cy="156966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Alexander Prokhorov, Nikolai Basov, Charles Townes – 1964 Nobel Prize for maser and laser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550553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42" y="0"/>
            <a:ext cx="10299116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33618" y="6373901"/>
            <a:ext cx="5047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https://www.youtube.com/watch?v=_Rugwd8ZNHY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143" y="6158458"/>
            <a:ext cx="6154994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Ёжик в тумане, сова</a:t>
            </a:r>
          </a:p>
        </p:txBody>
      </p:sp>
    </p:spTree>
    <p:extLst>
      <p:ext uri="{BB962C8B-B14F-4D97-AF65-F5344CB8AC3E}">
        <p14:creationId xmlns:p14="http://schemas.microsoft.com/office/powerpoint/2010/main" val="27856581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67" y="0"/>
            <a:ext cx="6770397" cy="6874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504" y="5180841"/>
            <a:ext cx="6154994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Булат Окуджава</a:t>
            </a:r>
          </a:p>
        </p:txBody>
      </p:sp>
    </p:spTree>
    <p:extLst>
      <p:ext uri="{BB962C8B-B14F-4D97-AF65-F5344CB8AC3E}">
        <p14:creationId xmlns:p14="http://schemas.microsoft.com/office/powerpoint/2010/main" val="30860653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Ты течёшь, как река, странное название,</a:t>
            </a:r>
            <a:br>
              <a:rPr lang="ru-RU" sz="3600" b="1" dirty="0"/>
            </a:br>
            <a:r>
              <a:rPr lang="ru-RU" sz="3600" b="1" dirty="0"/>
              <a:t>   И прозрачен асфальт, как в реке вода.</a:t>
            </a:r>
            <a:br>
              <a:rPr lang="ru-RU" sz="3600" b="1" dirty="0"/>
            </a:br>
            <a:r>
              <a:rPr lang="ru-RU" sz="3600" b="1" dirty="0"/>
              <a:t>   Ах Арбат, мой Арбат, ты моё призвание.</a:t>
            </a:r>
            <a:br>
              <a:rPr lang="ru-RU" sz="3600" b="1" dirty="0"/>
            </a:br>
            <a:r>
              <a:rPr lang="ru-RU" sz="3600" b="1" dirty="0"/>
              <a:t>   Ты и радость моя и моя беда. </a:t>
            </a:r>
            <a:br>
              <a:rPr lang="ru-RU" sz="3600" b="1" dirty="0"/>
            </a:br>
            <a:r>
              <a:rPr lang="ru-RU" sz="3600" b="1" dirty="0"/>
              <a:t>   Ах Арбат мой Арбат ты моё призвание </a:t>
            </a:r>
            <a:br>
              <a:rPr lang="ru-RU" sz="3600" b="1" dirty="0"/>
            </a:br>
            <a:r>
              <a:rPr lang="ru-RU" sz="3600" b="1" dirty="0"/>
              <a:t>   Ты и радость моя и моя беда.</a:t>
            </a:r>
            <a:br>
              <a:rPr lang="ru-RU" sz="3600" b="1" dirty="0"/>
            </a:br>
            <a:r>
              <a:rPr lang="ru-RU" sz="3600" b="1" dirty="0"/>
              <a:t>    </a:t>
            </a:r>
            <a:br>
              <a:rPr lang="ru-RU" sz="3600" b="1" dirty="0"/>
            </a:br>
            <a:r>
              <a:rPr lang="ru-RU" sz="3600" b="1" dirty="0"/>
              <a:t>  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14037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Пешеходы твои люди невеликие </a:t>
            </a:r>
            <a:br>
              <a:rPr lang="ru-RU" sz="3600" b="1" dirty="0"/>
            </a:br>
            <a:r>
              <a:rPr lang="ru-RU" sz="3600" b="1" dirty="0"/>
              <a:t>   Каблучками стучат, по делам спешат </a:t>
            </a:r>
            <a:br>
              <a:rPr lang="ru-RU" sz="3600" b="1" dirty="0"/>
            </a:br>
            <a:r>
              <a:rPr lang="ru-RU" sz="3600" b="1" dirty="0"/>
              <a:t>   Ах Арбат, мой Арбат, ты моя религия,</a:t>
            </a:r>
            <a:br>
              <a:rPr lang="ru-RU" sz="3600" b="1" dirty="0"/>
            </a:br>
            <a:r>
              <a:rPr lang="ru-RU" sz="3600" b="1" dirty="0"/>
              <a:t>   Мостовые твои подо мной лежат.</a:t>
            </a:r>
            <a:br>
              <a:rPr lang="ru-RU" sz="3600" b="1" dirty="0"/>
            </a:br>
            <a:r>
              <a:rPr lang="ru-RU" sz="3600" b="1" dirty="0"/>
              <a:t>   Ах Арбат, мой Арбат, ты моя религия,</a:t>
            </a:r>
            <a:br>
              <a:rPr lang="ru-RU" sz="3600" b="1" dirty="0"/>
            </a:br>
            <a:r>
              <a:rPr lang="ru-RU" sz="3600" b="1" dirty="0"/>
              <a:t>   Мостовые твои подо мной лежат. </a:t>
            </a:r>
            <a:br>
              <a:rPr lang="ru-RU" sz="3600" b="1" dirty="0"/>
            </a:br>
            <a:r>
              <a:rPr lang="ru-RU" sz="3600" b="1" dirty="0"/>
              <a:t>    </a:t>
            </a:r>
            <a:br>
              <a:rPr lang="ru-RU" sz="3600" b="1" dirty="0"/>
            </a:br>
            <a:r>
              <a:rPr lang="ru-RU" sz="3600" b="1" dirty="0"/>
              <a:t>  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754544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От любови твоей вовсе не излечишься, </a:t>
            </a:r>
            <a:br>
              <a:rPr lang="ru-RU" sz="3600" b="1" dirty="0"/>
            </a:br>
            <a:r>
              <a:rPr lang="ru-RU" sz="3600" b="1" dirty="0"/>
              <a:t>   Сорок тысяч других мостовых любя, </a:t>
            </a:r>
            <a:br>
              <a:rPr lang="ru-RU" sz="3600" b="1" dirty="0"/>
            </a:br>
            <a:r>
              <a:rPr lang="ru-RU" sz="3600" b="1" dirty="0"/>
              <a:t>   Ах Арбат, мой Арбат, ты моё отечество, </a:t>
            </a:r>
            <a:br>
              <a:rPr lang="ru-RU" sz="3600" b="1" dirty="0"/>
            </a:br>
            <a:r>
              <a:rPr lang="ru-RU" sz="3600" b="1" dirty="0"/>
              <a:t>   Никогда до конца не пройти тебя. </a:t>
            </a:r>
            <a:br>
              <a:rPr lang="ru-RU" sz="3600" b="1" dirty="0"/>
            </a:br>
            <a:r>
              <a:rPr lang="ru-RU" sz="3600" b="1" dirty="0"/>
              <a:t>   Ах Арбат, мой Арбат, ты моё отечество,</a:t>
            </a:r>
            <a:br>
              <a:rPr lang="ru-RU" sz="3600" b="1" dirty="0"/>
            </a:br>
            <a:r>
              <a:rPr lang="ru-RU" sz="3600" b="1" dirty="0"/>
              <a:t>   Никогда до конца не пройти тебя </a:t>
            </a:r>
            <a:endParaRPr lang="ru-RU" sz="3600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189501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C02F1-DD4E-4D74-96D6-E5248564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132" y="1733261"/>
            <a:ext cx="10515600" cy="1325563"/>
          </a:xfrm>
        </p:spPr>
        <p:txBody>
          <a:bodyPr/>
          <a:lstStyle/>
          <a:p>
            <a:r>
              <a:rPr lang="ru-RU" dirty="0">
                <a:cs typeface="Calibri Light"/>
              </a:rPr>
              <a:t>Спасибо за внимание!</a:t>
            </a:r>
            <a:endParaRPr lang="ru-RU" dirty="0"/>
          </a:p>
        </p:txBody>
      </p:sp>
      <p:pic>
        <p:nvPicPr>
          <p:cNvPr id="4" name="Picture 2" descr="http://i1.7fh.ru/15/15995-291352-6de7d557c5e2fd13872b6776893012a7.jpg">
            <a:extLst>
              <a:ext uri="{FF2B5EF4-FFF2-40B4-BE49-F238E27FC236}">
                <a16:creationId xmlns:a16="http://schemas.microsoft.com/office/drawing/2014/main" id="{EB4B0288-73C9-439A-9557-F62429CA0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4" t="-20530" r="5985" b="20861"/>
          <a:stretch/>
        </p:blipFill>
        <p:spPr bwMode="auto">
          <a:xfrm>
            <a:off x="6060953" y="2589576"/>
            <a:ext cx="3607749" cy="26944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640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415" y="-1841677"/>
            <a:ext cx="13325339" cy="99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68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90" y="-44098"/>
            <a:ext cx="4589896" cy="69020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485" y="1871488"/>
            <a:ext cx="3630813" cy="4524315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Памятник Матрёне Ивановне Яковлевой</a:t>
            </a:r>
          </a:p>
          <a:p>
            <a:endParaRPr lang="ru-RU" sz="3600" dirty="0"/>
          </a:p>
          <a:p>
            <a:r>
              <a:rPr lang="ru-RU" sz="3600" dirty="0"/>
              <a:t>село </a:t>
            </a:r>
            <a:r>
              <a:rPr lang="ru-RU" sz="3600" dirty="0" err="1"/>
              <a:t>Буб</a:t>
            </a:r>
            <a:r>
              <a:rPr lang="ru-RU" sz="3600" dirty="0"/>
              <a:t> Пермской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066983" y="954942"/>
            <a:ext cx="3630813" cy="5078313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«Вот, возьмите. Мне говорили, что этих денег на самолёт должно хватить. Купите на них самолёт. У меня сынки воюют, надо помочь».</a:t>
            </a:r>
          </a:p>
        </p:txBody>
      </p:sp>
    </p:spTree>
    <p:extLst>
      <p:ext uri="{BB962C8B-B14F-4D97-AF65-F5344CB8AC3E}">
        <p14:creationId xmlns:p14="http://schemas.microsoft.com/office/powerpoint/2010/main" val="4249186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.imgur.com/xTW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1" y="0"/>
            <a:ext cx="9135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972" y="6211669"/>
            <a:ext cx="3630813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Мамаев Курган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57317" y="4672801"/>
            <a:ext cx="2018370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холм</a:t>
            </a:r>
          </a:p>
        </p:txBody>
      </p:sp>
    </p:spTree>
    <p:extLst>
      <p:ext uri="{BB962C8B-B14F-4D97-AF65-F5344CB8AC3E}">
        <p14:creationId xmlns:p14="http://schemas.microsoft.com/office/powerpoint/2010/main" val="1422036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togur-school.tom.ru/site1/images/stali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48" y="0"/>
            <a:ext cx="7172504" cy="685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2231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2e8b7c7ec19e1cc92d651d73443ebff49dda"/>
  <p:tag name="ISPRING_RESOURCE_PATHS_HASH_2" val="c6c512fc85a75d39a8e6b444ac98f346c1fae3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226</Words>
  <Application>Microsoft Office PowerPoint</Application>
  <PresentationFormat>Widescreen</PresentationFormat>
  <Paragraphs>74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Тема Office</vt:lpstr>
      <vt:lpstr>РУССКАЯ КУЛЬТУРА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КУЛЬТУРА</dc:title>
  <dc:creator>Vlad</dc:creator>
  <cp:lastModifiedBy>Vlad</cp:lastModifiedBy>
  <cp:revision>46</cp:revision>
  <dcterms:created xsi:type="dcterms:W3CDTF">2016-05-12T20:30:56Z</dcterms:created>
  <dcterms:modified xsi:type="dcterms:W3CDTF">2019-05-21T06:40:55Z</dcterms:modified>
</cp:coreProperties>
</file>