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9"/>
  </p:notesMasterIdLst>
  <p:sldIdLst>
    <p:sldId id="261" r:id="rId2"/>
    <p:sldId id="258" r:id="rId3"/>
    <p:sldId id="276" r:id="rId4"/>
    <p:sldId id="257" r:id="rId5"/>
    <p:sldId id="259" r:id="rId6"/>
    <p:sldId id="277" r:id="rId7"/>
    <p:sldId id="260" r:id="rId8"/>
    <p:sldId id="262" r:id="rId9"/>
    <p:sldId id="263" r:id="rId10"/>
    <p:sldId id="267" r:id="rId11"/>
    <p:sldId id="266" r:id="rId12"/>
    <p:sldId id="265" r:id="rId13"/>
    <p:sldId id="275" r:id="rId14"/>
    <p:sldId id="264" r:id="rId15"/>
    <p:sldId id="274" r:id="rId16"/>
    <p:sldId id="273" r:id="rId17"/>
    <p:sldId id="27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F4520C-C17B-44D4-BC36-64A96C63DEC9}" type="datetimeFigureOut">
              <a:rPr lang="ru-RU" smtClean="0"/>
              <a:t>10.08.2021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50329D-8209-4CA3-8279-98A901CB2D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142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5B0A2-3122-4D42-93E1-B2FCE58C19E2}" type="datetimeFigureOut">
              <a:rPr lang="ru-RU" smtClean="0"/>
              <a:t>10.08.2021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1C70-D57F-41C3-BD50-BAF5AA0823AE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5B0A2-3122-4D42-93E1-B2FCE58C19E2}" type="datetimeFigureOut">
              <a:rPr lang="ru-RU" smtClean="0"/>
              <a:t>10.08.2021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1C70-D57F-41C3-BD50-BAF5AA0823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5B0A2-3122-4D42-93E1-B2FCE58C19E2}" type="datetimeFigureOut">
              <a:rPr lang="ru-RU" smtClean="0"/>
              <a:t>10.08.2021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1C70-D57F-41C3-BD50-BAF5AA0823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5B0A2-3122-4D42-93E1-B2FCE58C19E2}" type="datetimeFigureOut">
              <a:rPr lang="ru-RU" smtClean="0"/>
              <a:t>10.08.2021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1C70-D57F-41C3-BD50-BAF5AA0823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5B0A2-3122-4D42-93E1-B2FCE58C19E2}" type="datetimeFigureOut">
              <a:rPr lang="ru-RU" smtClean="0"/>
              <a:t>10.08.2021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1C70-D57F-41C3-BD50-BAF5AA0823A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5B0A2-3122-4D42-93E1-B2FCE58C19E2}" type="datetimeFigureOut">
              <a:rPr lang="ru-RU" smtClean="0"/>
              <a:t>10.08.2021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1C70-D57F-41C3-BD50-BAF5AA0823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5B0A2-3122-4D42-93E1-B2FCE58C19E2}" type="datetimeFigureOut">
              <a:rPr lang="ru-RU" smtClean="0"/>
              <a:t>10.08.2021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1C70-D57F-41C3-BD50-BAF5AA0823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5B0A2-3122-4D42-93E1-B2FCE58C19E2}" type="datetimeFigureOut">
              <a:rPr lang="ru-RU" smtClean="0"/>
              <a:t>10.08.2021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1C70-D57F-41C3-BD50-BAF5AA0823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5B0A2-3122-4D42-93E1-B2FCE58C19E2}" type="datetimeFigureOut">
              <a:rPr lang="ru-RU" smtClean="0"/>
              <a:t>10.08.2021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1C70-D57F-41C3-BD50-BAF5AA0823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5B0A2-3122-4D42-93E1-B2FCE58C19E2}" type="datetimeFigureOut">
              <a:rPr lang="ru-RU" smtClean="0"/>
              <a:t>10.08.2021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1C70-D57F-41C3-BD50-BAF5AA0823AE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5B0A2-3122-4D42-93E1-B2FCE58C19E2}" type="datetimeFigureOut">
              <a:rPr lang="ru-RU" smtClean="0"/>
              <a:t>10.08.2021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1C70-D57F-41C3-BD50-BAF5AA0823AE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0F5B0A2-3122-4D42-93E1-B2FCE58C19E2}" type="datetimeFigureOut">
              <a:rPr lang="ru-RU" smtClean="0"/>
              <a:t>10.08.2021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1551C70-D57F-41C3-BD50-BAF5AA0823AE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59632" y="4869160"/>
            <a:ext cx="72148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i="1" dirty="0">
                <a:latin typeface="+mj-lt"/>
              </a:rPr>
              <a:t>КЛЕТОЧНЫЙ    ТРАНСПОРТ</a:t>
            </a:r>
          </a:p>
        </p:txBody>
      </p:sp>
    </p:spTree>
    <p:extLst>
      <p:ext uri="{BB962C8B-B14F-4D97-AF65-F5344CB8AC3E}">
        <p14:creationId xmlns:p14="http://schemas.microsoft.com/office/powerpoint/2010/main" val="21600016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11760" y="260648"/>
            <a:ext cx="39466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эндоцитоз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489" y="2346567"/>
            <a:ext cx="4917619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1059701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процесс захвата  внешнего материала клеткой, осуществляемый путём образования мембранных везикул.  В результате </a:t>
            </a:r>
            <a:r>
              <a:rPr lang="ru-RU" dirty="0" err="1"/>
              <a:t>эндоцитоза</a:t>
            </a:r>
            <a:r>
              <a:rPr lang="ru-RU" dirty="0"/>
              <a:t> клетка получает для своей жизнедеятельности гидрофильный материал, который иначе не проникает через липидный </a:t>
            </a:r>
            <a:r>
              <a:rPr lang="ru-RU" dirty="0" err="1"/>
              <a:t>бислой</a:t>
            </a:r>
            <a:r>
              <a:rPr lang="ru-RU" dirty="0"/>
              <a:t> клеточной мембраны.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4797152"/>
            <a:ext cx="39793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Различают фагоцитоз, </a:t>
            </a:r>
          </a:p>
          <a:p>
            <a:r>
              <a:rPr lang="ru-RU" dirty="0" err="1"/>
              <a:t>пиноцитоз</a:t>
            </a:r>
            <a:r>
              <a:rPr lang="ru-RU" dirty="0"/>
              <a:t> </a:t>
            </a:r>
          </a:p>
          <a:p>
            <a:r>
              <a:rPr lang="ru-RU" dirty="0"/>
              <a:t> рецептор-опосредованный </a:t>
            </a:r>
            <a:r>
              <a:rPr lang="ru-RU" dirty="0" err="1"/>
              <a:t>эндоцитоз</a:t>
            </a:r>
            <a:r>
              <a:rPr lang="ru-RU" dirty="0"/>
              <a:t>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779912" y="4935651"/>
            <a:ext cx="4968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Термин был предложен в 1963 году бельгийским </a:t>
            </a:r>
            <a:r>
              <a:rPr lang="ru-RU" dirty="0" err="1"/>
              <a:t>цитологом</a:t>
            </a:r>
            <a:r>
              <a:rPr lang="ru-RU" dirty="0"/>
              <a:t>  </a:t>
            </a:r>
            <a:r>
              <a:rPr lang="ru-RU" dirty="0" err="1"/>
              <a:t>Кристианом</a:t>
            </a:r>
            <a:r>
              <a:rPr lang="ru-RU" dirty="0"/>
              <a:t> де </a:t>
            </a:r>
            <a:r>
              <a:rPr lang="ru-RU" dirty="0" err="1"/>
              <a:t>Дювом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4276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20" y="270392"/>
            <a:ext cx="4117832" cy="2222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151" y="270758"/>
            <a:ext cx="4536504" cy="2667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94079" y="2967841"/>
            <a:ext cx="384157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err="1"/>
              <a:t>Рецепторно</a:t>
            </a:r>
            <a:r>
              <a:rPr lang="ru-RU" u="sng" dirty="0"/>
              <a:t>-опосредованный </a:t>
            </a:r>
            <a:r>
              <a:rPr lang="ru-RU" u="sng" dirty="0" err="1"/>
              <a:t>эндоцитоз</a:t>
            </a:r>
            <a:r>
              <a:rPr lang="ru-RU" u="sng" dirty="0"/>
              <a:t> </a:t>
            </a:r>
            <a:r>
              <a:rPr lang="ru-RU" dirty="0"/>
              <a:t>— </a:t>
            </a:r>
            <a:r>
              <a:rPr lang="ru-RU" dirty="0" err="1"/>
              <a:t>эндоцитоз</a:t>
            </a:r>
            <a:r>
              <a:rPr lang="ru-RU" dirty="0"/>
              <a:t>, при котором мембранные рецепторы связываются с молекулами поглощаемого вещества, или молекулами, находящимися на поверхности </a:t>
            </a:r>
            <a:r>
              <a:rPr lang="ru-RU" dirty="0" err="1"/>
              <a:t>фагоцитируемого</a:t>
            </a:r>
            <a:r>
              <a:rPr lang="ru-RU" dirty="0"/>
              <a:t> объекта — </a:t>
            </a:r>
            <a:r>
              <a:rPr lang="ru-RU" dirty="0" err="1"/>
              <a:t>лигандами</a:t>
            </a:r>
            <a:r>
              <a:rPr lang="ru-RU" dirty="0"/>
              <a:t> (от лат. </a:t>
            </a:r>
            <a:r>
              <a:rPr lang="ru-RU" dirty="0" err="1"/>
              <a:t>ligare</a:t>
            </a:r>
            <a:r>
              <a:rPr lang="ru-RU" dirty="0"/>
              <a:t> — связывать). В дальнейшем (после поглощения вещества или объекта) комплекс рецептор-</a:t>
            </a:r>
            <a:r>
              <a:rPr lang="ru-RU" dirty="0" err="1"/>
              <a:t>лиганд</a:t>
            </a:r>
            <a:r>
              <a:rPr lang="ru-RU" dirty="0"/>
              <a:t> расщепляется, и рецепторы могут вновь вернуться в плазмалемму.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92" y="3068960"/>
            <a:ext cx="4930987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9165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688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7175" y="332656"/>
            <a:ext cx="87896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натрий-калиевый насос.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328182"/>
            <a:ext cx="817468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Во время его работы происходит перенос трех положительных ионов </a:t>
            </a:r>
            <a:r>
              <a:rPr lang="ru-RU" dirty="0" err="1"/>
              <a:t>Na</a:t>
            </a:r>
            <a:r>
              <a:rPr lang="ru-RU" dirty="0"/>
              <a:t>+ из клетки на каждые два положительных иона К в клетку. Эта работа сопровождается накоплением на мембране разности электрических потенциалов. При этом расщепляется АТФ, давая энергию. В течение многих лет молекулярная основа натрий-калиевого насоса оставалась неясной. В настоящее время установлено, что эта "машина" представляет собой не что иное, как фермент, расщепляющий АТФ,- натрий-калий-зависимую АТФ-азу 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382134"/>
            <a:ext cx="5679614" cy="3218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3092" y="3386795"/>
            <a:ext cx="253473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Предполагается, что натриевые и калиевые каналы соседствуют друг с другом. Связывание молекул "канального" белка с ионом натрия приводит к нарушению системы водородных связей, в результате чего меняется его форма. </a:t>
            </a:r>
          </a:p>
        </p:txBody>
      </p:sp>
    </p:spTree>
    <p:extLst>
      <p:ext uri="{BB962C8B-B14F-4D97-AF65-F5344CB8AC3E}">
        <p14:creationId xmlns:p14="http://schemas.microsoft.com/office/powerpoint/2010/main" val="16566860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44" y="228316"/>
            <a:ext cx="2847962" cy="23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03848" y="241592"/>
            <a:ext cx="582688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ВЕЗИКУЛЯРНЫЙ  ТРАНСПОРТ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94578" y="1700808"/>
            <a:ext cx="559790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B0F0"/>
                </a:solidFill>
              </a:rPr>
              <a:t>В 2013 году Нобелевскую премию по физиологии и медицине вручили Джеймсу </a:t>
            </a:r>
            <a:r>
              <a:rPr lang="ru-RU" b="1" dirty="0" err="1">
                <a:solidFill>
                  <a:srgbClr val="00B0F0"/>
                </a:solidFill>
              </a:rPr>
              <a:t>Ротману</a:t>
            </a:r>
            <a:r>
              <a:rPr lang="ru-RU" b="1" dirty="0">
                <a:solidFill>
                  <a:srgbClr val="00B0F0"/>
                </a:solidFill>
              </a:rPr>
              <a:t>, </a:t>
            </a:r>
            <a:r>
              <a:rPr lang="ru-RU" b="1" dirty="0" err="1">
                <a:solidFill>
                  <a:srgbClr val="00B0F0"/>
                </a:solidFill>
              </a:rPr>
              <a:t>Рэнди</a:t>
            </a:r>
            <a:r>
              <a:rPr lang="ru-RU" b="1" dirty="0">
                <a:solidFill>
                  <a:srgbClr val="00B0F0"/>
                </a:solidFill>
              </a:rPr>
              <a:t> </a:t>
            </a:r>
            <a:r>
              <a:rPr lang="ru-RU" b="1" dirty="0" err="1">
                <a:solidFill>
                  <a:srgbClr val="00B0F0"/>
                </a:solidFill>
              </a:rPr>
              <a:t>Шекману</a:t>
            </a:r>
            <a:r>
              <a:rPr lang="ru-RU" b="1" dirty="0">
                <a:solidFill>
                  <a:srgbClr val="00B0F0"/>
                </a:solidFill>
              </a:rPr>
              <a:t> и Томасу </a:t>
            </a:r>
            <a:r>
              <a:rPr lang="ru-RU" b="1" dirty="0" err="1">
                <a:solidFill>
                  <a:srgbClr val="00B0F0"/>
                </a:solidFill>
              </a:rPr>
              <a:t>Зюдофу</a:t>
            </a:r>
            <a:r>
              <a:rPr lang="ru-RU" b="1" dirty="0">
                <a:solidFill>
                  <a:srgbClr val="00B0F0"/>
                </a:solidFill>
              </a:rPr>
              <a:t> — «за открытие системы везикулярного транспорта — основной транспортной системы в наших клетках».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356991"/>
            <a:ext cx="4608512" cy="2911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74902" y="3356991"/>
            <a:ext cx="395021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Каждая клетка нашего организма сложно устроена, и масса важных функций выполняется внутри специальных органелл, «одетых» общей клеточной мембраной. Молекулы, производимые в клетке, «упаковываются» в специальные мембранные пузырьки (везикулы) и доставляются точно вовремя и точно по адресу — будь то та же самая или другая клетка.</a:t>
            </a:r>
          </a:p>
        </p:txBody>
      </p:sp>
    </p:spTree>
    <p:extLst>
      <p:ext uri="{BB962C8B-B14F-4D97-AF65-F5344CB8AC3E}">
        <p14:creationId xmlns:p14="http://schemas.microsoft.com/office/powerpoint/2010/main" val="6211653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722455" cy="2188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148064" y="260648"/>
            <a:ext cx="367240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Гены везикулярного </a:t>
            </a:r>
          </a:p>
          <a:p>
            <a:pPr algn="ctr"/>
            <a:r>
              <a:rPr lang="ru-RU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транспорта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19" y="2564904"/>
            <a:ext cx="472245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Шекман</a:t>
            </a:r>
            <a:r>
              <a:rPr lang="ru-RU" dirty="0"/>
              <a:t> открыл гены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sec1 </a:t>
            </a:r>
            <a:r>
              <a:rPr lang="ru-RU" dirty="0">
                <a:solidFill>
                  <a:srgbClr val="FF0000"/>
                </a:solidFill>
              </a:rPr>
              <a:t>и </a:t>
            </a:r>
            <a:r>
              <a:rPr lang="en-US" dirty="0">
                <a:solidFill>
                  <a:srgbClr val="FF0000"/>
                </a:solidFill>
              </a:rPr>
              <a:t>sec2</a:t>
            </a:r>
            <a:r>
              <a:rPr lang="en-US" dirty="0"/>
              <a:t>, </a:t>
            </a:r>
            <a:r>
              <a:rPr lang="ru-RU" dirty="0"/>
              <a:t> белков, являющихся ключевыми регуляторами везикулярного транспорта. Сравнивая «нормальные» клетки дрожжей с генно-инженерными мутантами с нарушениями транспорта, он выявил гены, отвечающие за транспорт в различные </a:t>
            </a:r>
            <a:r>
              <a:rPr lang="ru-RU" dirty="0" err="1"/>
              <a:t>компартменты</a:t>
            </a:r>
            <a:r>
              <a:rPr lang="ru-RU" dirty="0"/>
              <a:t> и на поверхность клетки.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148064" y="1433056"/>
            <a:ext cx="3600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Эти белки разделились на три группы, в зависимости от того, блокировался ли везикулярный транспорт на уровне ЭР, аппарата </a:t>
            </a:r>
            <a:r>
              <a:rPr lang="ru-RU" dirty="0" err="1"/>
              <a:t>Гольджи</a:t>
            </a:r>
            <a:r>
              <a:rPr lang="ru-RU" dirty="0"/>
              <a:t> или секреции за пределы клеточной мембраны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148064" y="3429000"/>
            <a:ext cx="3672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детальное сканирование выявило в сумме 23 гена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5013176"/>
            <a:ext cx="72728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C000"/>
                </a:solidFill>
              </a:rPr>
              <a:t>нарушения везикулярного транспорта, учитывая его роль в жизни клетки, приводят к серьезным болезням как нервной, так и эндокринной систем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80644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752528" cy="2461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989" y="3215303"/>
            <a:ext cx="4707577" cy="2520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148064" y="260648"/>
            <a:ext cx="377147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Следующим стало открытие фактора SNAP (</a:t>
            </a:r>
            <a:r>
              <a:rPr lang="ru-RU" dirty="0" err="1"/>
              <a:t>soluble</a:t>
            </a:r>
            <a:r>
              <a:rPr lang="ru-RU" dirty="0"/>
              <a:t> NSF-</a:t>
            </a:r>
            <a:r>
              <a:rPr lang="ru-RU" dirty="0" err="1"/>
              <a:t>attachment</a:t>
            </a:r>
            <a:r>
              <a:rPr lang="ru-RU" dirty="0"/>
              <a:t> </a:t>
            </a:r>
            <a:r>
              <a:rPr lang="ru-RU" dirty="0" err="1"/>
              <a:t>protein</a:t>
            </a:r>
            <a:r>
              <a:rPr lang="ru-RU" dirty="0"/>
              <a:t>), связывающегося с мембраной при участии NSF (</a:t>
            </a:r>
            <a:r>
              <a:rPr lang="en-US" dirty="0"/>
              <a:t>N-</a:t>
            </a:r>
            <a:r>
              <a:rPr lang="ru-RU" dirty="0" err="1"/>
              <a:t>этилмалеимид</a:t>
            </a:r>
            <a:r>
              <a:rPr lang="ru-RU" dirty="0"/>
              <a:t>-чувствительный фактор)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148063" y="2014974"/>
            <a:ext cx="37778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Это открытие показало, что система везикулярного транспорта является эволюционно древней для эукариот.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905781"/>
            <a:ext cx="388843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Зюдоф</a:t>
            </a:r>
            <a:r>
              <a:rPr lang="ru-RU" dirty="0"/>
              <a:t> исследовал, как сигналы передаются от одной нервной клетки к другой, и как ионы кальция регулируют этот процесс. Он открыл молекулярный механизм, «чувствующий» концентрацию кальция и превращающий этот сигнал в событие слияния везикулы с </a:t>
            </a:r>
            <a:r>
              <a:rPr lang="ru-RU" dirty="0" err="1"/>
              <a:t>синаптической</a:t>
            </a:r>
            <a:r>
              <a:rPr lang="ru-RU" dirty="0"/>
              <a:t> мембраной, объясняя </a:t>
            </a:r>
            <a:r>
              <a:rPr lang="ru-RU" dirty="0" err="1"/>
              <a:t>временнóй</a:t>
            </a:r>
            <a:r>
              <a:rPr lang="ru-RU" dirty="0"/>
              <a:t> контроль формирования и слияния везикул.</a:t>
            </a:r>
          </a:p>
        </p:txBody>
      </p:sp>
    </p:spTree>
    <p:extLst>
      <p:ext uri="{BB962C8B-B14F-4D97-AF65-F5344CB8AC3E}">
        <p14:creationId xmlns:p14="http://schemas.microsoft.com/office/powerpoint/2010/main" val="40158793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25366" y="4869160"/>
            <a:ext cx="71491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>
                <a:latin typeface="+mj-lt"/>
              </a:rPr>
              <a:t>СПАСИБО ЗА ВНИМАНИЕ</a:t>
            </a:r>
            <a:endParaRPr lang="ru-RU" sz="4800" b="1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76051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5057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4480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5228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Картинки по запросу активный клеточный транспор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60375" y="5350245"/>
            <a:ext cx="8251577" cy="9233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/>
              <a:t>Облегченная диффузия требует взаимодействия с белком-переносчиком, который способствует транспорту молекул или ионов, связываясь с ними химически и в такой форме курсируя через мембрану.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83768" y="330085"/>
            <a:ext cx="37268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ДИФФУЗИЯ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253415"/>
            <a:ext cx="7924800" cy="407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4408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7920037" cy="407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2" y="4365104"/>
            <a:ext cx="7632005" cy="203132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prstClr val="white"/>
                </a:solidFill>
              </a:rPr>
              <a:t>разделяют на два подтипа: простую диффузию и облегченную диффузию. Простая диффузия означает, что кинетическое движение молекул или ионов происходит через отверстие в мембране или межмолекулярные пространства без какого-либо взаимодействия с мембранными белками-переносчиками. Скорость диффузии определяется количеством вещества, скоростью кинетического движения, числом и размером отверстий в мембране, через которые могут перемещаться молекулы или ионы.</a:t>
            </a:r>
          </a:p>
        </p:txBody>
      </p:sp>
    </p:spTree>
    <p:extLst>
      <p:ext uri="{BB962C8B-B14F-4D97-AF65-F5344CB8AC3E}">
        <p14:creationId xmlns:p14="http://schemas.microsoft.com/office/powerpoint/2010/main" val="1878354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роцесс 1"/>
          <p:cNvSpPr/>
          <p:nvPr/>
        </p:nvSpPr>
        <p:spPr>
          <a:xfrm rot="5400000">
            <a:off x="2360873" y="2216720"/>
            <a:ext cx="914400" cy="612648"/>
          </a:xfrm>
          <a:prstGeom prst="flowChartProcess">
            <a:avLst/>
          </a:prstGeom>
          <a:pattFill prst="wdDnDiag">
            <a:fgClr>
              <a:schemeClr val="accent1"/>
            </a:fgClr>
            <a:bgClr>
              <a:schemeClr val="bg1"/>
            </a:bgClr>
          </a:patt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2818073" y="1844824"/>
            <a:ext cx="0" cy="1520946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  <a:scene3d>
            <a:camera prst="perspectiveLef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336" y="2065844"/>
            <a:ext cx="6286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886" y="2039824"/>
            <a:ext cx="6286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Выгнутая вверх стрелка 5"/>
          <p:cNvSpPr/>
          <p:nvPr/>
        </p:nvSpPr>
        <p:spPr>
          <a:xfrm rot="4584257" flipV="1">
            <a:off x="5044240" y="2426018"/>
            <a:ext cx="1508515" cy="397236"/>
          </a:xfrm>
          <a:prstGeom prst="curvedDownArrow">
            <a:avLst>
              <a:gd name="adj1" fmla="val 25000"/>
              <a:gd name="adj2" fmla="val 52268"/>
              <a:gd name="adj3" fmla="val 25000"/>
            </a:avLst>
          </a:prstGeom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Выгнутая вниз стрелка 6"/>
          <p:cNvSpPr/>
          <p:nvPr/>
        </p:nvSpPr>
        <p:spPr>
          <a:xfrm rot="16200000">
            <a:off x="4709787" y="2324501"/>
            <a:ext cx="1436712" cy="416136"/>
          </a:xfrm>
          <a:prstGeom prst="curvedUpArrow">
            <a:avLst/>
          </a:prstGeom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Выгнутая вверх стрелка 7"/>
          <p:cNvSpPr/>
          <p:nvPr/>
        </p:nvSpPr>
        <p:spPr>
          <a:xfrm rot="5216090">
            <a:off x="3287660" y="2381019"/>
            <a:ext cx="1499105" cy="448555"/>
          </a:xfrm>
          <a:prstGeom prst="curvedDownArrow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Выгнутая вниз стрелка 8"/>
          <p:cNvSpPr/>
          <p:nvPr/>
        </p:nvSpPr>
        <p:spPr>
          <a:xfrm rot="5971997">
            <a:off x="3694668" y="2402176"/>
            <a:ext cx="1574634" cy="375921"/>
          </a:xfrm>
          <a:prstGeom prst="curvedUpArrow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4-конечная звезда 11"/>
          <p:cNvSpPr/>
          <p:nvPr/>
        </p:nvSpPr>
        <p:spPr>
          <a:xfrm>
            <a:off x="1406513" y="2276872"/>
            <a:ext cx="360040" cy="328425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4-конечная звезда 19"/>
          <p:cNvSpPr/>
          <p:nvPr/>
        </p:nvSpPr>
        <p:spPr>
          <a:xfrm>
            <a:off x="1766553" y="2282799"/>
            <a:ext cx="360040" cy="328425"/>
          </a:xfrm>
          <a:prstGeom prst="star4">
            <a:avLst>
              <a:gd name="adj" fmla="val 95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250362"/>
            <a:ext cx="46355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031" y="2229697"/>
            <a:ext cx="46355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887" y="2237500"/>
            <a:ext cx="46355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803" y="2236667"/>
            <a:ext cx="46355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442" y="2229696"/>
            <a:ext cx="46355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536" y="2247959"/>
            <a:ext cx="349656" cy="317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086" y="2247957"/>
            <a:ext cx="390162" cy="354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4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636" y="2247957"/>
            <a:ext cx="358660" cy="32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294263" y="3388350"/>
            <a:ext cx="1079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err="1"/>
              <a:t>Унипорт</a:t>
            </a:r>
            <a:endParaRPr lang="ru-RU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3711057" y="3407413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err="1"/>
              <a:t>Симпорт</a:t>
            </a:r>
            <a:endParaRPr lang="ru-RU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5109217" y="3407413"/>
            <a:ext cx="128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/>
              <a:t>Антипорт</a:t>
            </a:r>
          </a:p>
        </p:txBody>
      </p:sp>
      <p:sp>
        <p:nvSpPr>
          <p:cNvPr id="16" name="Правая фигурная скобка 15"/>
          <p:cNvSpPr/>
          <p:nvPr/>
        </p:nvSpPr>
        <p:spPr>
          <a:xfrm rot="5400000">
            <a:off x="4754409" y="2806647"/>
            <a:ext cx="463407" cy="2365479"/>
          </a:xfrm>
          <a:prstGeom prst="rightBrace">
            <a:avLst>
              <a:gd name="adj1" fmla="val 8333"/>
              <a:gd name="adj2" fmla="val 4677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4374838" y="4267111"/>
            <a:ext cx="1602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err="1"/>
              <a:t>Котранспорт</a:t>
            </a:r>
            <a:endParaRPr lang="ru-RU" i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54855" y="281553"/>
            <a:ext cx="6254312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u="sng" dirty="0" err="1"/>
              <a:t>Унипорт</a:t>
            </a:r>
            <a:r>
              <a:rPr lang="ru-RU" u="sng" dirty="0"/>
              <a:t>, </a:t>
            </a:r>
            <a:r>
              <a:rPr lang="ru-RU" dirty="0"/>
              <a:t>когда молекулы или ионы переносятся через мембрану независимо от наличия или переноса других соединений (тран­спорт глюкозы, амино­кислот через базальную мембрану </a:t>
            </a:r>
            <a:r>
              <a:rPr lang="ru-RU" dirty="0" err="1"/>
              <a:t>эпителиоцитов</a:t>
            </a:r>
            <a:r>
              <a:rPr lang="ru-RU" dirty="0"/>
              <a:t>);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30882" y="4636443"/>
            <a:ext cx="3785692" cy="17543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err="1"/>
              <a:t>Симпорт</a:t>
            </a:r>
            <a:r>
              <a:rPr lang="ru-RU" dirty="0"/>
              <a:t>, при котором их перенос осуществляется одновременно и однонаправленно с другими со­единениями (натрий- за­висимый транспорт сахаров и аминокислот </a:t>
            </a:r>
            <a:r>
              <a:rPr lang="ru-RU" dirty="0" err="1"/>
              <a:t>Na</a:t>
            </a:r>
            <a:r>
              <a:rPr lang="ru-RU" dirty="0"/>
              <a:t>+ K+, 2Cl- и </a:t>
            </a:r>
            <a:r>
              <a:rPr lang="ru-RU" dirty="0" err="1"/>
              <a:t>котранспорт</a:t>
            </a:r>
            <a:r>
              <a:rPr lang="ru-RU" dirty="0"/>
              <a:t>);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530063" y="4636443"/>
            <a:ext cx="4158208" cy="17543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Антипорт — (транспорт вещества обусловлен одновремен­ным и </a:t>
            </a:r>
            <a:r>
              <a:rPr lang="ru-RU" dirty="0" err="1"/>
              <a:t>противоложно</a:t>
            </a:r>
            <a:r>
              <a:rPr lang="ru-RU" dirty="0"/>
              <a:t> направленным транспортом другого соедине­ния или иона (</a:t>
            </a:r>
            <a:r>
              <a:rPr lang="ru-RU" dirty="0" err="1"/>
              <a:t>Na</a:t>
            </a:r>
            <a:r>
              <a:rPr lang="ru-RU" dirty="0"/>
              <a:t>+/Ca2+, </a:t>
            </a:r>
            <a:r>
              <a:rPr lang="ru-RU" dirty="0" err="1"/>
              <a:t>Na</a:t>
            </a:r>
            <a:r>
              <a:rPr lang="ru-RU" dirty="0"/>
              <a:t>+/H+  </a:t>
            </a:r>
            <a:r>
              <a:rPr lang="ru-RU" dirty="0" err="1"/>
              <a:t>Сl</a:t>
            </a:r>
            <a:r>
              <a:rPr lang="ru-RU" dirty="0"/>
              <a:t>-/НСО3- — обмены).</a:t>
            </a:r>
          </a:p>
        </p:txBody>
      </p:sp>
    </p:spTree>
    <p:extLst>
      <p:ext uri="{BB962C8B-B14F-4D97-AF65-F5344CB8AC3E}">
        <p14:creationId xmlns:p14="http://schemas.microsoft.com/office/powerpoint/2010/main" val="2896177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99792" y="332656"/>
            <a:ext cx="29523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ОСМОС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27352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движение молекул воды (растворителя) через мембрану из области меньшей в область большей концентрации растворенного вещества.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220072" y="1319695"/>
            <a:ext cx="355478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Осмотическим давлением называется то наименьшее дав­ление, которое необходимо приложить к раствору для того, чтобы предотвратить перетекание растворителя через мембрану в раствор с большей концентрацией вещества.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72" y="2636912"/>
            <a:ext cx="487680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793" y="3833715"/>
            <a:ext cx="3318687" cy="235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3741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20689"/>
            <a:ext cx="72728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Большую роль в регуляции водного баланса между клеткой и окружающей средой играет эластичность плазматической мембраны, создающей гидростатическое давление, препятствующее поступлению воды в клетку. При наличии разности гидростатических давлений в двух областях среды вода может фильтроваться через поры барьера, разделяющего  эти  области.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106594" y="2636912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Явления фильтрации лежат в основе многих физиологических про­цессов, таких, например, как образование </a:t>
            </a:r>
            <a:r>
              <a:rPr lang="ru-RU" b="1" dirty="0">
                <a:solidFill>
                  <a:srgbClr val="00B0F0"/>
                </a:solidFill>
              </a:rPr>
              <a:t>первичной мочи в нефроне, обмен  воды  между кровью и тканевой жидкостью  в капиллярах.</a:t>
            </a:r>
          </a:p>
        </p:txBody>
      </p:sp>
    </p:spTree>
    <p:extLst>
      <p:ext uri="{BB962C8B-B14F-4D97-AF65-F5344CB8AC3E}">
        <p14:creationId xmlns:p14="http://schemas.microsoft.com/office/powerpoint/2010/main" val="2030899530"/>
      </p:ext>
    </p:extLst>
  </p:cSld>
  <p:clrMapOvr>
    <a:masterClrMapping/>
  </p:clrMapOvr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202</TotalTime>
  <Words>825</Words>
  <Application>Microsoft Office PowerPoint</Application>
  <PresentationFormat>Экран (4:3)</PresentationFormat>
  <Paragraphs>39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Tw Cen MT</vt:lpstr>
      <vt:lpstr>Паркет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Федорова Елена Юрьевна</cp:lastModifiedBy>
  <cp:revision>28</cp:revision>
  <dcterms:created xsi:type="dcterms:W3CDTF">2016-09-07T12:21:30Z</dcterms:created>
  <dcterms:modified xsi:type="dcterms:W3CDTF">2021-08-10T07:56:13Z</dcterms:modified>
</cp:coreProperties>
</file>